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0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sldIdLst>
    <p:sldId id="256" r:id="rId2"/>
    <p:sldId id="305" r:id="rId3"/>
    <p:sldId id="321" r:id="rId4"/>
    <p:sldId id="322" r:id="rId5"/>
    <p:sldId id="353" r:id="rId6"/>
    <p:sldId id="368" r:id="rId7"/>
    <p:sldId id="369" r:id="rId8"/>
    <p:sldId id="278" r:id="rId9"/>
    <p:sldId id="331" r:id="rId10"/>
    <p:sldId id="332" r:id="rId11"/>
    <p:sldId id="337" r:id="rId12"/>
    <p:sldId id="360" r:id="rId13"/>
    <p:sldId id="370" r:id="rId14"/>
    <p:sldId id="357" r:id="rId15"/>
    <p:sldId id="356" r:id="rId16"/>
    <p:sldId id="329" r:id="rId17"/>
    <p:sldId id="352" r:id="rId18"/>
    <p:sldId id="359" r:id="rId19"/>
    <p:sldId id="350" r:id="rId20"/>
    <p:sldId id="351" r:id="rId21"/>
    <p:sldId id="338" r:id="rId22"/>
    <p:sldId id="361" r:id="rId23"/>
    <p:sldId id="365" r:id="rId24"/>
    <p:sldId id="362" r:id="rId25"/>
    <p:sldId id="355" r:id="rId26"/>
    <p:sldId id="301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orient="horz" pos="1480">
          <p15:clr>
            <a:srgbClr val="A4A3A4"/>
          </p15:clr>
        </p15:guide>
        <p15:guide id="4" pos="2880">
          <p15:clr>
            <a:srgbClr val="A4A3A4"/>
          </p15:clr>
        </p15:guide>
        <p15:guide id="5" pos="3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no Seppälä" initials="J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68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>
      <p:cViewPr>
        <p:scale>
          <a:sx n="60" d="100"/>
          <a:sy n="60" d="100"/>
        </p:scale>
        <p:origin x="43" y="466"/>
      </p:cViewPr>
      <p:guideLst>
        <p:guide orient="horz" pos="391"/>
        <p:guide orient="horz" pos="1026"/>
        <p:guide orient="horz" pos="1480"/>
        <p:guide pos="288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jarno.seppala\Documents\Sales%20and%20Marketing\2012\Competitiveness%20of%20RUS%20Sawmills%20@%20Lesdrevmash%202012\Competitiveness%20of%20RUS%20Sawmill%20Indust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RUB/m3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Россия</c:v>
                </c:pt>
                <c:pt idx="1">
                  <c:v>Канада</c:v>
                </c:pt>
                <c:pt idx="2">
                  <c:v>Финляндия</c:v>
                </c:pt>
                <c:pt idx="3">
                  <c:v>Китай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899.38097033685267</c:v>
                </c:pt>
                <c:pt idx="1">
                  <c:v>1691.5818250377074</c:v>
                </c:pt>
                <c:pt idx="2">
                  <c:v>2339.3225238813475</c:v>
                </c:pt>
                <c:pt idx="3">
                  <c:v>6143.4710281548523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3398520"/>
        <c:axId val="243391072"/>
      </c:barChart>
      <c:catAx>
        <c:axId val="24339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3391072"/>
        <c:crosses val="autoZero"/>
        <c:auto val="1"/>
        <c:lblAlgn val="ctr"/>
        <c:lblOffset val="100"/>
        <c:noMultiLvlLbl val="0"/>
      </c:catAx>
      <c:valAx>
        <c:axId val="243391072"/>
        <c:scaling>
          <c:orientation val="minMax"/>
          <c:max val="7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43398520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01408053288605E-2"/>
          <c:y val="0.11876855373407946"/>
          <c:w val="0.86802099308250014"/>
          <c:h val="0.56122999098265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Строительство дорог и инфраструктуры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240000</c:v>
                </c:pt>
                <c:pt idx="1">
                  <c:v>250000</c:v>
                </c:pt>
                <c:pt idx="2">
                  <c:v>213000</c:v>
                </c:pt>
                <c:pt idx="3">
                  <c:v>26500</c:v>
                </c:pt>
                <c:pt idx="4">
                  <c:v>26500</c:v>
                </c:pt>
                <c:pt idx="5">
                  <c:v>26500</c:v>
                </c:pt>
                <c:pt idx="6">
                  <c:v>26500</c:v>
                </c:pt>
                <c:pt idx="7">
                  <c:v>26500</c:v>
                </c:pt>
                <c:pt idx="8">
                  <c:v>26500</c:v>
                </c:pt>
                <c:pt idx="9">
                  <c:v>26500</c:v>
                </c:pt>
                <c:pt idx="10">
                  <c:v>26500</c:v>
                </c:pt>
                <c:pt idx="11">
                  <c:v>26500</c:v>
                </c:pt>
                <c:pt idx="12">
                  <c:v>26500</c:v>
                </c:pt>
                <c:pt idx="13">
                  <c:v>26500</c:v>
                </c:pt>
                <c:pt idx="14">
                  <c:v>26500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Оборудование для строительства дорог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Sheet1!$B$3:$P$3</c:f>
              <c:numCache>
                <c:formatCode>#,##0</c:formatCode>
                <c:ptCount val="15"/>
                <c:pt idx="0">
                  <c:v>320500</c:v>
                </c:pt>
                <c:pt idx="1">
                  <c:v>315240</c:v>
                </c:pt>
                <c:pt idx="2">
                  <c:v>279000</c:v>
                </c:pt>
                <c:pt idx="3">
                  <c:v>53905.991699999991</c:v>
                </c:pt>
                <c:pt idx="4">
                  <c:v>53905.991699999991</c:v>
                </c:pt>
                <c:pt idx="5">
                  <c:v>53905.991699999991</c:v>
                </c:pt>
                <c:pt idx="6">
                  <c:v>53905.991699999991</c:v>
                </c:pt>
                <c:pt idx="7">
                  <c:v>53905.991699999991</c:v>
                </c:pt>
                <c:pt idx="8">
                  <c:v>53905.991699999991</c:v>
                </c:pt>
                <c:pt idx="9">
                  <c:v>53905.991699999991</c:v>
                </c:pt>
                <c:pt idx="10">
                  <c:v>53905.991699999991</c:v>
                </c:pt>
                <c:pt idx="11">
                  <c:v>53905.991699999991</c:v>
                </c:pt>
                <c:pt idx="12">
                  <c:v>53905.991699999991</c:v>
                </c:pt>
                <c:pt idx="13">
                  <c:v>53905.991699999991</c:v>
                </c:pt>
                <c:pt idx="14">
                  <c:v>53905.991699999991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Лесозаготовительное оборудование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Sheet1!$B$4:$P$4</c:f>
              <c:numCache>
                <c:formatCode>#,##0</c:formatCode>
                <c:ptCount val="15"/>
                <c:pt idx="0">
                  <c:v>168000</c:v>
                </c:pt>
                <c:pt idx="1">
                  <c:v>190000</c:v>
                </c:pt>
                <c:pt idx="2">
                  <c:v>251000</c:v>
                </c:pt>
                <c:pt idx="3">
                  <c:v>0</c:v>
                </c:pt>
                <c:pt idx="4">
                  <c:v>140000</c:v>
                </c:pt>
                <c:pt idx="5">
                  <c:v>90000</c:v>
                </c:pt>
                <c:pt idx="6">
                  <c:v>140000</c:v>
                </c:pt>
                <c:pt idx="7">
                  <c:v>150000</c:v>
                </c:pt>
                <c:pt idx="8">
                  <c:v>90500</c:v>
                </c:pt>
                <c:pt idx="9">
                  <c:v>60000</c:v>
                </c:pt>
                <c:pt idx="10">
                  <c:v>198000</c:v>
                </c:pt>
                <c:pt idx="11">
                  <c:v>40500</c:v>
                </c:pt>
                <c:pt idx="12">
                  <c:v>201000</c:v>
                </c:pt>
                <c:pt idx="13">
                  <c:v>78000</c:v>
                </c:pt>
                <c:pt idx="14">
                  <c:v>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028912"/>
        <c:axId val="244029304"/>
      </c:barChart>
      <c:catAx>
        <c:axId val="24402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44029304"/>
        <c:crosses val="autoZero"/>
        <c:auto val="1"/>
        <c:lblAlgn val="ctr"/>
        <c:lblOffset val="100"/>
        <c:noMultiLvlLbl val="0"/>
      </c:catAx>
      <c:valAx>
        <c:axId val="2440293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244028912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01408053288605E-2"/>
          <c:y val="0.11876855373407946"/>
          <c:w val="0.86802099308250014"/>
          <c:h val="0.56122999098265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Строительство дорог и инфраструктуры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240000</c:v>
                </c:pt>
                <c:pt idx="1">
                  <c:v>250000</c:v>
                </c:pt>
                <c:pt idx="2">
                  <c:v>213000</c:v>
                </c:pt>
                <c:pt idx="3">
                  <c:v>26500</c:v>
                </c:pt>
                <c:pt idx="4">
                  <c:v>26500</c:v>
                </c:pt>
                <c:pt idx="5">
                  <c:v>26500</c:v>
                </c:pt>
                <c:pt idx="6">
                  <c:v>26500</c:v>
                </c:pt>
                <c:pt idx="7">
                  <c:v>26500</c:v>
                </c:pt>
                <c:pt idx="8">
                  <c:v>26500</c:v>
                </c:pt>
                <c:pt idx="9">
                  <c:v>26500</c:v>
                </c:pt>
                <c:pt idx="10">
                  <c:v>26500</c:v>
                </c:pt>
                <c:pt idx="11">
                  <c:v>26500</c:v>
                </c:pt>
                <c:pt idx="12">
                  <c:v>26500</c:v>
                </c:pt>
                <c:pt idx="13">
                  <c:v>26500</c:v>
                </c:pt>
                <c:pt idx="14">
                  <c:v>26500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Оборудование для строительства дорог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Sheet1!$B$3:$P$3</c:f>
              <c:numCache>
                <c:formatCode>#,##0</c:formatCode>
                <c:ptCount val="15"/>
                <c:pt idx="0">
                  <c:v>320500</c:v>
                </c:pt>
                <c:pt idx="1">
                  <c:v>315240</c:v>
                </c:pt>
                <c:pt idx="2">
                  <c:v>279000</c:v>
                </c:pt>
                <c:pt idx="3">
                  <c:v>53905.991699999991</c:v>
                </c:pt>
                <c:pt idx="4">
                  <c:v>53905.991699999991</c:v>
                </c:pt>
                <c:pt idx="5">
                  <c:v>53905.991699999991</c:v>
                </c:pt>
                <c:pt idx="6">
                  <c:v>53905.991699999991</c:v>
                </c:pt>
                <c:pt idx="7">
                  <c:v>53905.991699999991</c:v>
                </c:pt>
                <c:pt idx="8">
                  <c:v>53905.991699999991</c:v>
                </c:pt>
                <c:pt idx="9">
                  <c:v>53905.991699999991</c:v>
                </c:pt>
                <c:pt idx="10">
                  <c:v>53905.991699999991</c:v>
                </c:pt>
                <c:pt idx="11">
                  <c:v>53905.991699999991</c:v>
                </c:pt>
                <c:pt idx="12">
                  <c:v>53905.991699999991</c:v>
                </c:pt>
                <c:pt idx="13">
                  <c:v>53905.991699999991</c:v>
                </c:pt>
                <c:pt idx="14">
                  <c:v>53905.991699999991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Лесозаготовительное оборудование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Sheet1!$B$4:$P$4</c:f>
              <c:numCache>
                <c:formatCode>#,##0</c:formatCode>
                <c:ptCount val="15"/>
                <c:pt idx="0">
                  <c:v>168000</c:v>
                </c:pt>
                <c:pt idx="1">
                  <c:v>190000</c:v>
                </c:pt>
                <c:pt idx="2">
                  <c:v>251000</c:v>
                </c:pt>
                <c:pt idx="3">
                  <c:v>0</c:v>
                </c:pt>
                <c:pt idx="4">
                  <c:v>140000</c:v>
                </c:pt>
                <c:pt idx="5">
                  <c:v>90000</c:v>
                </c:pt>
                <c:pt idx="6">
                  <c:v>140000</c:v>
                </c:pt>
                <c:pt idx="7">
                  <c:v>150000</c:v>
                </c:pt>
                <c:pt idx="8">
                  <c:v>90500</c:v>
                </c:pt>
                <c:pt idx="9">
                  <c:v>60000</c:v>
                </c:pt>
                <c:pt idx="10">
                  <c:v>198000</c:v>
                </c:pt>
                <c:pt idx="11">
                  <c:v>40500</c:v>
                </c:pt>
                <c:pt idx="12">
                  <c:v>201000</c:v>
                </c:pt>
                <c:pt idx="13">
                  <c:v>78000</c:v>
                </c:pt>
                <c:pt idx="14">
                  <c:v>150000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304264"/>
        <c:axId val="342301128"/>
      </c:barChart>
      <c:catAx>
        <c:axId val="342304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2301128"/>
        <c:crosses val="autoZero"/>
        <c:auto val="1"/>
        <c:lblAlgn val="ctr"/>
        <c:lblOffset val="100"/>
        <c:noMultiLvlLbl val="0"/>
      </c:catAx>
      <c:valAx>
        <c:axId val="34230112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42304264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01408053288605E-2"/>
          <c:y val="0.11876855373407946"/>
          <c:w val="0.86802099308250014"/>
          <c:h val="0.56122999098265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Строительство дорог и инфраструктуры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50554.928709166663</c:v>
                </c:pt>
                <c:pt idx="1">
                  <c:v>46000</c:v>
                </c:pt>
                <c:pt idx="2">
                  <c:v>69164.786127500003</c:v>
                </c:pt>
                <c:pt idx="3">
                  <c:v>69164.786127500003</c:v>
                </c:pt>
                <c:pt idx="4">
                  <c:v>69164.786127500003</c:v>
                </c:pt>
                <c:pt idx="5">
                  <c:v>69164.786127500003</c:v>
                </c:pt>
                <c:pt idx="6">
                  <c:v>69164.786127500003</c:v>
                </c:pt>
                <c:pt idx="7">
                  <c:v>69164.786127500003</c:v>
                </c:pt>
                <c:pt idx="8">
                  <c:v>69164.786127500003</c:v>
                </c:pt>
                <c:pt idx="9">
                  <c:v>69164.786127500003</c:v>
                </c:pt>
                <c:pt idx="10">
                  <c:v>69164.786127500003</c:v>
                </c:pt>
                <c:pt idx="11">
                  <c:v>69164.786127500003</c:v>
                </c:pt>
                <c:pt idx="12">
                  <c:v>69164.786127500003</c:v>
                </c:pt>
                <c:pt idx="13">
                  <c:v>69164.786127500003</c:v>
                </c:pt>
                <c:pt idx="14">
                  <c:v>69164.786127500003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Оборудование для строительства дорог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Sheet1!$B$3:$P$3</c:f>
              <c:numCache>
                <c:formatCode>#,##0</c:formatCode>
                <c:ptCount val="15"/>
                <c:pt idx="0">
                  <c:v>53940</c:v>
                </c:pt>
                <c:pt idx="1">
                  <c:v>107880</c:v>
                </c:pt>
                <c:pt idx="2">
                  <c:v>111300</c:v>
                </c:pt>
                <c:pt idx="3">
                  <c:v>161820</c:v>
                </c:pt>
                <c:pt idx="4">
                  <c:v>161820</c:v>
                </c:pt>
                <c:pt idx="5">
                  <c:v>161820</c:v>
                </c:pt>
                <c:pt idx="6">
                  <c:v>161820</c:v>
                </c:pt>
                <c:pt idx="7">
                  <c:v>161820</c:v>
                </c:pt>
                <c:pt idx="8">
                  <c:v>161820</c:v>
                </c:pt>
                <c:pt idx="9">
                  <c:v>161820</c:v>
                </c:pt>
                <c:pt idx="10">
                  <c:v>161820</c:v>
                </c:pt>
                <c:pt idx="11">
                  <c:v>161820</c:v>
                </c:pt>
                <c:pt idx="12">
                  <c:v>161820</c:v>
                </c:pt>
                <c:pt idx="13">
                  <c:v>161820</c:v>
                </c:pt>
                <c:pt idx="14">
                  <c:v>161820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Лесозаготовительное оборудование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Sheet1!$B$4:$P$4</c:f>
              <c:numCache>
                <c:formatCode>#,##0</c:formatCode>
                <c:ptCount val="15"/>
                <c:pt idx="0">
                  <c:v>367000</c:v>
                </c:pt>
                <c:pt idx="1">
                  <c:v>337000</c:v>
                </c:pt>
                <c:pt idx="2">
                  <c:v>337000</c:v>
                </c:pt>
                <c:pt idx="3">
                  <c:v>60000</c:v>
                </c:pt>
                <c:pt idx="4">
                  <c:v>20000</c:v>
                </c:pt>
                <c:pt idx="5">
                  <c:v>350000</c:v>
                </c:pt>
                <c:pt idx="6">
                  <c:v>324600</c:v>
                </c:pt>
                <c:pt idx="7">
                  <c:v>178000</c:v>
                </c:pt>
                <c:pt idx="8">
                  <c:v>170200</c:v>
                </c:pt>
                <c:pt idx="9">
                  <c:v>323200</c:v>
                </c:pt>
                <c:pt idx="10">
                  <c:v>380000</c:v>
                </c:pt>
                <c:pt idx="11">
                  <c:v>162000</c:v>
                </c:pt>
                <c:pt idx="12">
                  <c:v>256700</c:v>
                </c:pt>
                <c:pt idx="13">
                  <c:v>280000</c:v>
                </c:pt>
                <c:pt idx="14">
                  <c:v>175000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299952"/>
        <c:axId val="342303872"/>
      </c:barChart>
      <c:catAx>
        <c:axId val="34229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2303872"/>
        <c:crosses val="autoZero"/>
        <c:auto val="1"/>
        <c:lblAlgn val="ctr"/>
        <c:lblOffset val="100"/>
        <c:noMultiLvlLbl val="0"/>
      </c:catAx>
      <c:valAx>
        <c:axId val="342303872"/>
        <c:scaling>
          <c:orientation val="minMax"/>
          <c:max val="8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42299952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01408053288605E-2"/>
          <c:y val="9.5856862667864973E-2"/>
          <c:w val="0.86802099308250014"/>
          <c:h val="0.716517134306709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Круглогодичная</c:v>
                </c:pt>
              </c:strCache>
            </c:strRef>
          </c:tx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728500</c:v>
                </c:pt>
                <c:pt idx="1">
                  <c:v>755240</c:v>
                </c:pt>
                <c:pt idx="2">
                  <c:v>743000</c:v>
                </c:pt>
                <c:pt idx="3">
                  <c:v>80406</c:v>
                </c:pt>
                <c:pt idx="4">
                  <c:v>220406</c:v>
                </c:pt>
                <c:pt idx="5">
                  <c:v>170406</c:v>
                </c:pt>
                <c:pt idx="6">
                  <c:v>220406</c:v>
                </c:pt>
                <c:pt idx="7">
                  <c:v>230406</c:v>
                </c:pt>
                <c:pt idx="8">
                  <c:v>170906</c:v>
                </c:pt>
                <c:pt idx="9">
                  <c:v>140406</c:v>
                </c:pt>
                <c:pt idx="10">
                  <c:v>278406</c:v>
                </c:pt>
                <c:pt idx="11">
                  <c:v>120906</c:v>
                </c:pt>
                <c:pt idx="12">
                  <c:v>281406</c:v>
                </c:pt>
                <c:pt idx="13">
                  <c:v>158406</c:v>
                </c:pt>
                <c:pt idx="14">
                  <c:v>230406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Зимняя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Sheet1!$B$3:$P$3</c:f>
              <c:numCache>
                <c:formatCode>#,##0</c:formatCode>
                <c:ptCount val="15"/>
                <c:pt idx="0">
                  <c:v>471495</c:v>
                </c:pt>
                <c:pt idx="1">
                  <c:v>490880</c:v>
                </c:pt>
                <c:pt idx="2">
                  <c:v>517465</c:v>
                </c:pt>
                <c:pt idx="3">
                  <c:v>290985</c:v>
                </c:pt>
                <c:pt idx="4">
                  <c:v>250985</c:v>
                </c:pt>
                <c:pt idx="5">
                  <c:v>580985</c:v>
                </c:pt>
                <c:pt idx="6">
                  <c:v>555585</c:v>
                </c:pt>
                <c:pt idx="7">
                  <c:v>408985</c:v>
                </c:pt>
                <c:pt idx="8">
                  <c:v>401185</c:v>
                </c:pt>
                <c:pt idx="9">
                  <c:v>554185</c:v>
                </c:pt>
                <c:pt idx="10">
                  <c:v>610985</c:v>
                </c:pt>
                <c:pt idx="11">
                  <c:v>392985</c:v>
                </c:pt>
                <c:pt idx="12">
                  <c:v>487685</c:v>
                </c:pt>
                <c:pt idx="13">
                  <c:v>510985</c:v>
                </c:pt>
                <c:pt idx="14">
                  <c:v>405985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297600"/>
        <c:axId val="342301520"/>
      </c:lineChart>
      <c:catAx>
        <c:axId val="34229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2301520"/>
        <c:crosses val="autoZero"/>
        <c:auto val="1"/>
        <c:lblAlgn val="ctr"/>
        <c:lblOffset val="100"/>
        <c:noMultiLvlLbl val="0"/>
      </c:catAx>
      <c:valAx>
        <c:axId val="3423015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42297600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3953708457299"/>
          <c:y val="9.5856862667864973E-2"/>
          <c:w val="0.84504060715898333"/>
          <c:h val="0.716517134306709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Круглогодичная</c:v>
                </c:pt>
              </c:strCache>
            </c:strRef>
          </c:tx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728500</c:v>
                </c:pt>
                <c:pt idx="1">
                  <c:v>1483740</c:v>
                </c:pt>
                <c:pt idx="2">
                  <c:v>2226740</c:v>
                </c:pt>
                <c:pt idx="3">
                  <c:v>2307146</c:v>
                </c:pt>
                <c:pt idx="4">
                  <c:v>2527552</c:v>
                </c:pt>
                <c:pt idx="5">
                  <c:v>2697958</c:v>
                </c:pt>
                <c:pt idx="6">
                  <c:v>2918364</c:v>
                </c:pt>
                <c:pt idx="7">
                  <c:v>3148770</c:v>
                </c:pt>
                <c:pt idx="8">
                  <c:v>3319676</c:v>
                </c:pt>
                <c:pt idx="9">
                  <c:v>3460082</c:v>
                </c:pt>
                <c:pt idx="10">
                  <c:v>3738488</c:v>
                </c:pt>
                <c:pt idx="11">
                  <c:v>3859394</c:v>
                </c:pt>
                <c:pt idx="12">
                  <c:v>4140800</c:v>
                </c:pt>
                <c:pt idx="13">
                  <c:v>4299206</c:v>
                </c:pt>
                <c:pt idx="14">
                  <c:v>4529612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Зимняя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Sheet1!$B$3:$P$3</c:f>
              <c:numCache>
                <c:formatCode>#,##0</c:formatCode>
                <c:ptCount val="15"/>
                <c:pt idx="0">
                  <c:v>471495</c:v>
                </c:pt>
                <c:pt idx="1">
                  <c:v>962375</c:v>
                </c:pt>
                <c:pt idx="2">
                  <c:v>1479840</c:v>
                </c:pt>
                <c:pt idx="3">
                  <c:v>1770825</c:v>
                </c:pt>
                <c:pt idx="4">
                  <c:v>2021809</c:v>
                </c:pt>
                <c:pt idx="5">
                  <c:v>2602794</c:v>
                </c:pt>
                <c:pt idx="6">
                  <c:v>3158379</c:v>
                </c:pt>
                <c:pt idx="7">
                  <c:v>3567364</c:v>
                </c:pt>
                <c:pt idx="8">
                  <c:v>3968548</c:v>
                </c:pt>
                <c:pt idx="9">
                  <c:v>4522733</c:v>
                </c:pt>
                <c:pt idx="10">
                  <c:v>5133718</c:v>
                </c:pt>
                <c:pt idx="11">
                  <c:v>5526703</c:v>
                </c:pt>
                <c:pt idx="12">
                  <c:v>6014388</c:v>
                </c:pt>
                <c:pt idx="13">
                  <c:v>6525372</c:v>
                </c:pt>
                <c:pt idx="14">
                  <c:v>6931357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301912"/>
        <c:axId val="342297992"/>
      </c:lineChart>
      <c:catAx>
        <c:axId val="342301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2297992"/>
        <c:crosses val="autoZero"/>
        <c:auto val="1"/>
        <c:lblAlgn val="ctr"/>
        <c:lblOffset val="100"/>
        <c:noMultiLvlLbl val="0"/>
      </c:catAx>
      <c:valAx>
        <c:axId val="3422979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42301912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33853771161144"/>
          <c:y val="0.11876855373407946"/>
          <c:w val="0.77965431311612232"/>
          <c:h val="0.78556882181890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Harvesting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Sheet1!$B$1:$D$1</c:f>
              <c:strCache>
                <c:ptCount val="3"/>
                <c:pt idx="0">
                  <c:v>Участок 1</c:v>
                </c:pt>
                <c:pt idx="1">
                  <c:v>Участок 2</c:v>
                </c:pt>
                <c:pt idx="2">
                  <c:v>Участок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210</c:v>
                </c:pt>
                <c:pt idx="1">
                  <c:v>210</c:v>
                </c:pt>
                <c:pt idx="2">
                  <c:v>210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Transport - Road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Sheet1!$B$1:$D$1</c:f>
              <c:strCache>
                <c:ptCount val="3"/>
                <c:pt idx="0">
                  <c:v>Участок 1</c:v>
                </c:pt>
                <c:pt idx="1">
                  <c:v>Участок 2</c:v>
                </c:pt>
                <c:pt idx="2">
                  <c:v>Участок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355</c:v>
                </c:pt>
                <c:pt idx="1">
                  <c:v>317</c:v>
                </c:pt>
                <c:pt idx="2">
                  <c:v>237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 - Barge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Sheet1!$B$1:$D$1</c:f>
              <c:strCache>
                <c:ptCount val="3"/>
                <c:pt idx="0">
                  <c:v>Участок 1</c:v>
                </c:pt>
                <c:pt idx="1">
                  <c:v>Участок 2</c:v>
                </c:pt>
                <c:pt idx="2">
                  <c:v>Участок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765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Loading and Unloading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Sheet1!$B$1:$D$1</c:f>
              <c:strCache>
                <c:ptCount val="3"/>
                <c:pt idx="0">
                  <c:v>Участок 1</c:v>
                </c:pt>
                <c:pt idx="1">
                  <c:v>Участок 2</c:v>
                </c:pt>
                <c:pt idx="2">
                  <c:v>Участок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118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Road Construction &amp; maintenance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Sheet1!$B$1:$D$1</c:f>
              <c:strCache>
                <c:ptCount val="3"/>
                <c:pt idx="0">
                  <c:v>Участок 1</c:v>
                </c:pt>
                <c:pt idx="1">
                  <c:v>Участок 2</c:v>
                </c:pt>
                <c:pt idx="2">
                  <c:v>Участок 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314</c:v>
                </c:pt>
                <c:pt idx="1">
                  <c:v>762</c:v>
                </c:pt>
                <c:pt idx="2">
                  <c:v>92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Terminals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Sheet1!$B$1:$D$1</c:f>
              <c:strCache>
                <c:ptCount val="3"/>
                <c:pt idx="0">
                  <c:v>Участок 1</c:v>
                </c:pt>
                <c:pt idx="1">
                  <c:v>Участок 2</c:v>
                </c:pt>
                <c:pt idx="2">
                  <c:v>Участок 3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Lease fee and overhead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Sheet1!$B$1:$D$1</c:f>
              <c:strCache>
                <c:ptCount val="3"/>
                <c:pt idx="0">
                  <c:v>Участок 1</c:v>
                </c:pt>
                <c:pt idx="1">
                  <c:v>Участок 2</c:v>
                </c:pt>
                <c:pt idx="2">
                  <c:v>Участок 3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71</c:v>
                </c:pt>
                <c:pt idx="1">
                  <c:v>54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303480"/>
        <c:axId val="342298776"/>
      </c:barChart>
      <c:catAx>
        <c:axId val="342303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42298776"/>
        <c:crosses val="autoZero"/>
        <c:auto val="1"/>
        <c:lblAlgn val="ctr"/>
        <c:lblOffset val="100"/>
        <c:noMultiLvlLbl val="0"/>
      </c:catAx>
      <c:valAx>
        <c:axId val="3422987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42303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3953708457299"/>
          <c:y val="0.11876855373407946"/>
          <c:w val="0.64907794224072346"/>
          <c:h val="0.757253940615422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Участок 1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0.65</c:v>
                </c:pt>
                <c:pt idx="8">
                  <c:v>0.6</c:v>
                </c:pt>
                <c:pt idx="9">
                  <c:v>0.55000000000000004</c:v>
                </c:pt>
                <c:pt idx="10">
                  <c:v>0.5</c:v>
                </c:pt>
                <c:pt idx="11">
                  <c:v>0.44999999999999996</c:v>
                </c:pt>
                <c:pt idx="12">
                  <c:v>0.4</c:v>
                </c:pt>
                <c:pt idx="13">
                  <c:v>0.35</c:v>
                </c:pt>
                <c:pt idx="14">
                  <c:v>0.30000000000000004</c:v>
                </c:pt>
                <c:pt idx="15">
                  <c:v>0.25</c:v>
                </c:pt>
                <c:pt idx="16">
                  <c:v>0.19999999999999996</c:v>
                </c:pt>
                <c:pt idx="17">
                  <c:v>0.15000000000000002</c:v>
                </c:pt>
              </c:numCache>
            </c:numRef>
          </c:cat>
          <c:val>
            <c:numRef>
              <c:f>Sheet1!$B$2:$B$19</c:f>
              <c:numCache>
                <c:formatCode>#,##0</c:formatCode>
                <c:ptCount val="18"/>
                <c:pt idx="0">
                  <c:v>988.30720658992823</c:v>
                </c:pt>
                <c:pt idx="1">
                  <c:v>1004.4654203242764</c:v>
                </c:pt>
                <c:pt idx="2">
                  <c:v>1022.4189911402186</c:v>
                </c:pt>
                <c:pt idx="3">
                  <c:v>1042.4847467580362</c:v>
                </c:pt>
                <c:pt idx="4">
                  <c:v>1065.0587218280816</c:v>
                </c:pt>
                <c:pt idx="5">
                  <c:v>1090.6425602407994</c:v>
                </c:pt>
                <c:pt idx="6">
                  <c:v>1119.881232712477</c:v>
                </c:pt>
                <c:pt idx="7">
                  <c:v>1153.6181624874894</c:v>
                </c:pt>
                <c:pt idx="8">
                  <c:v>1192.9779138916706</c:v>
                </c:pt>
                <c:pt idx="9">
                  <c:v>1239.4939837329757</c:v>
                </c:pt>
                <c:pt idx="10">
                  <c:v>1295.3132675425422</c:v>
                </c:pt>
                <c:pt idx="11">
                  <c:v>1363.536836643123</c:v>
                </c:pt>
                <c:pt idx="12">
                  <c:v>1448.816298018849</c:v>
                </c:pt>
                <c:pt idx="13">
                  <c:v>1558.4613197876402</c:v>
                </c:pt>
                <c:pt idx="14">
                  <c:v>1704.654682146027</c:v>
                </c:pt>
                <c:pt idx="15">
                  <c:v>1909.32538944777</c:v>
                </c:pt>
                <c:pt idx="16">
                  <c:v>2216.3314504003843</c:v>
                </c:pt>
                <c:pt idx="17">
                  <c:v>2728.0082186547402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Участок 2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0.65</c:v>
                </c:pt>
                <c:pt idx="8">
                  <c:v>0.6</c:v>
                </c:pt>
                <c:pt idx="9">
                  <c:v>0.55000000000000004</c:v>
                </c:pt>
                <c:pt idx="10">
                  <c:v>0.5</c:v>
                </c:pt>
                <c:pt idx="11">
                  <c:v>0.44999999999999996</c:v>
                </c:pt>
                <c:pt idx="12">
                  <c:v>0.4</c:v>
                </c:pt>
                <c:pt idx="13">
                  <c:v>0.35</c:v>
                </c:pt>
                <c:pt idx="14">
                  <c:v>0.30000000000000004</c:v>
                </c:pt>
                <c:pt idx="15">
                  <c:v>0.25</c:v>
                </c:pt>
                <c:pt idx="16">
                  <c:v>0.19999999999999996</c:v>
                </c:pt>
                <c:pt idx="17">
                  <c:v>0.15000000000000002</c:v>
                </c:pt>
              </c:numCache>
            </c:numRef>
          </c:cat>
          <c:val>
            <c:numRef>
              <c:f>Sheet1!$C$2:$C$19</c:f>
              <c:numCache>
                <c:formatCode>#,##0</c:formatCode>
                <c:ptCount val="18"/>
                <c:pt idx="0">
                  <c:v>1380.3677075872899</c:v>
                </c:pt>
                <c:pt idx="1">
                  <c:v>1420.1506510845272</c:v>
                </c:pt>
                <c:pt idx="2">
                  <c:v>1464.3539216370132</c:v>
                </c:pt>
                <c:pt idx="3">
                  <c:v>1513.75757696038</c:v>
                </c:pt>
                <c:pt idx="4">
                  <c:v>1569.3366891991673</c:v>
                </c:pt>
                <c:pt idx="5">
                  <c:v>1632.3263497364596</c:v>
                </c:pt>
                <c:pt idx="6">
                  <c:v>1704.3145332076508</c:v>
                </c:pt>
                <c:pt idx="7">
                  <c:v>1787.3778218282559</c:v>
                </c:pt>
                <c:pt idx="8">
                  <c:v>1884.2849918856291</c:v>
                </c:pt>
                <c:pt idx="9">
                  <c:v>1998.8116474079789</c:v>
                </c:pt>
                <c:pt idx="10">
                  <c:v>2136.243634034799</c:v>
                </c:pt>
                <c:pt idx="11">
                  <c:v>2304.2160621342455</c:v>
                </c:pt>
                <c:pt idx="12">
                  <c:v>2514.1815972585532</c:v>
                </c:pt>
                <c:pt idx="13">
                  <c:v>2784.1372852755208</c:v>
                </c:pt>
                <c:pt idx="14">
                  <c:v>3144.0782026314773</c:v>
                </c:pt>
                <c:pt idx="15">
                  <c:v>3647.9954869298163</c:v>
                </c:pt>
                <c:pt idx="16">
                  <c:v>4403.8714133773246</c:v>
                </c:pt>
                <c:pt idx="17">
                  <c:v>5663.664624123172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Участок 3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0.8</c:v>
                </c:pt>
                <c:pt idx="5">
                  <c:v>0.75</c:v>
                </c:pt>
                <c:pt idx="6">
                  <c:v>0.7</c:v>
                </c:pt>
                <c:pt idx="7">
                  <c:v>0.65</c:v>
                </c:pt>
                <c:pt idx="8">
                  <c:v>0.6</c:v>
                </c:pt>
                <c:pt idx="9">
                  <c:v>0.55000000000000004</c:v>
                </c:pt>
                <c:pt idx="10">
                  <c:v>0.5</c:v>
                </c:pt>
                <c:pt idx="11">
                  <c:v>0.44999999999999996</c:v>
                </c:pt>
                <c:pt idx="12">
                  <c:v>0.4</c:v>
                </c:pt>
                <c:pt idx="13">
                  <c:v>0.35</c:v>
                </c:pt>
                <c:pt idx="14">
                  <c:v>0.30000000000000004</c:v>
                </c:pt>
                <c:pt idx="15">
                  <c:v>0.25</c:v>
                </c:pt>
                <c:pt idx="16">
                  <c:v>0.19999999999999996</c:v>
                </c:pt>
                <c:pt idx="17">
                  <c:v>0.15000000000000002</c:v>
                </c:pt>
              </c:numCache>
            </c:numRef>
          </c:cat>
          <c:val>
            <c:numRef>
              <c:f>Sheet1!$D$2:$D$19</c:f>
              <c:numCache>
                <c:formatCode>#,##0</c:formatCode>
                <c:ptCount val="18"/>
                <c:pt idx="0">
                  <c:v>1505.2638762626411</c:v>
                </c:pt>
                <c:pt idx="1">
                  <c:v>1511.7039775550963</c:v>
                </c:pt>
                <c:pt idx="2">
                  <c:v>1518.8596456578241</c:v>
                </c:pt>
                <c:pt idx="3">
                  <c:v>1526.857157066755</c:v>
                </c:pt>
                <c:pt idx="4">
                  <c:v>1535.8543574018024</c:v>
                </c:pt>
                <c:pt idx="5">
                  <c:v>1546.0511844481898</c:v>
                </c:pt>
                <c:pt idx="6">
                  <c:v>1557.7047010726319</c:v>
                </c:pt>
                <c:pt idx="7">
                  <c:v>1571.1510664085272</c:v>
                </c:pt>
                <c:pt idx="8">
                  <c:v>1586.838492633738</c:v>
                </c:pt>
                <c:pt idx="9">
                  <c:v>1605.3781781726232</c:v>
                </c:pt>
                <c:pt idx="10">
                  <c:v>1627.6258008192863</c:v>
                </c:pt>
                <c:pt idx="11">
                  <c:v>1654.8173396096522</c:v>
                </c:pt>
                <c:pt idx="12">
                  <c:v>1688.8067630976086</c:v>
                </c:pt>
                <c:pt idx="13">
                  <c:v>1732.5074504392678</c:v>
                </c:pt>
                <c:pt idx="14">
                  <c:v>1790.7750335614796</c:v>
                </c:pt>
                <c:pt idx="15">
                  <c:v>1872.3496499325763</c:v>
                </c:pt>
                <c:pt idx="16">
                  <c:v>1994.7115744892217</c:v>
                </c:pt>
                <c:pt idx="17">
                  <c:v>2198.6481154169633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300344"/>
        <c:axId val="342300736"/>
      </c:lineChart>
      <c:catAx>
        <c:axId val="342300344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342300736"/>
        <c:crosses val="autoZero"/>
        <c:auto val="1"/>
        <c:lblAlgn val="ctr"/>
        <c:lblOffset val="100"/>
        <c:noMultiLvlLbl val="0"/>
      </c:catAx>
      <c:valAx>
        <c:axId val="3423007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342300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Сортиментая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0.0\ 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Хлыстовая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0.0\ %</c:formatCode>
                <c:ptCount val="5"/>
                <c:pt idx="0">
                  <c:v>0.89500000000000002</c:v>
                </c:pt>
                <c:pt idx="1">
                  <c:v>0.8</c:v>
                </c:pt>
                <c:pt idx="2">
                  <c:v>0.75</c:v>
                </c:pt>
                <c:pt idx="3">
                  <c:v>0.72</c:v>
                </c:pt>
                <c:pt idx="4">
                  <c:v>0.7</c:v>
                </c:pt>
              </c:numCache>
            </c:numRef>
          </c:val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Цельно-древесная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Sheet1!$A$2:$A$6</c:f>
              <c:numCache>
                <c:formatCode>General</c:formatCode>
                <c:ptCount val="5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0.0\ %</c:formatCode>
                <c:ptCount val="5"/>
                <c:pt idx="0">
                  <c:v>0.71</c:v>
                </c:pt>
                <c:pt idx="1">
                  <c:v>0.68</c:v>
                </c:pt>
                <c:pt idx="2">
                  <c:v>0.57999999999999996</c:v>
                </c:pt>
                <c:pt idx="3">
                  <c:v>0.56499999999999995</c:v>
                </c:pt>
                <c:pt idx="4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948056"/>
        <c:axId val="345947272"/>
      </c:areaChart>
      <c:catAx>
        <c:axId val="345948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47272"/>
        <c:crosses val="autoZero"/>
        <c:auto val="1"/>
        <c:lblAlgn val="ctr"/>
        <c:lblOffset val="100"/>
        <c:noMultiLvlLbl val="0"/>
      </c:catAx>
      <c:valAx>
        <c:axId val="345947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48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4982340679531E-2"/>
          <c:y val="0.89512579330226927"/>
          <c:w val="0.94476263522833404"/>
          <c:h val="6.6688054920706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Workforce in harvesting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7">
                  <c:v>Потенциал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1042</c:v>
                </c:pt>
                <c:pt idx="1">
                  <c:v>902</c:v>
                </c:pt>
                <c:pt idx="2">
                  <c:v>734</c:v>
                </c:pt>
                <c:pt idx="3">
                  <c:v>703</c:v>
                </c:pt>
                <c:pt idx="4">
                  <c:v>617</c:v>
                </c:pt>
                <c:pt idx="5">
                  <c:v>527</c:v>
                </c:pt>
                <c:pt idx="7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345947664"/>
        <c:axId val="345950408"/>
      </c:barChart>
      <c:catAx>
        <c:axId val="34594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50408"/>
        <c:crosses val="autoZero"/>
        <c:auto val="1"/>
        <c:lblAlgn val="ctr"/>
        <c:lblOffset val="100"/>
        <c:noMultiLvlLbl val="0"/>
      </c:catAx>
      <c:valAx>
        <c:axId val="345950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 smtClean="0">
                    <a:solidFill>
                      <a:schemeClr val="tx1"/>
                    </a:solidFill>
                  </a:rPr>
                  <a:t>Сотрудников</a:t>
                </a:r>
                <a:r>
                  <a:rPr lang="en-GB" sz="1000" dirty="0" smtClean="0">
                    <a:solidFill>
                      <a:schemeClr val="tx1"/>
                    </a:solidFill>
                  </a:rPr>
                  <a:t>/ 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миллион м</a:t>
                </a:r>
                <a:r>
                  <a:rPr lang="en-GB" sz="1000" dirty="0" smtClean="0">
                    <a:solidFill>
                      <a:schemeClr val="tx1"/>
                    </a:solidFill>
                  </a:rPr>
                  <a:t>³</a:t>
                </a:r>
                <a:endParaRPr lang="en-GB" sz="10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4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/>
              <a:t>RUB/m³</a:t>
            </a:r>
          </a:p>
        </c:rich>
      </c:tx>
      <c:layout>
        <c:manualLayout>
          <c:xMode val="edge"/>
          <c:yMode val="edge"/>
          <c:x val="7.7111111111111089E-2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Sheet1!$H$6</c:f>
              <c:strCache>
                <c:ptCount val="1"/>
                <c:pt idx="0">
                  <c:v>Трудовые ресурсы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Sheet1!$I$5:$K$5</c:f>
              <c:strCache>
                <c:ptCount val="3"/>
                <c:pt idx="0">
                  <c:v>производительность 20 000 м³/г</c:v>
                </c:pt>
                <c:pt idx="1">
                  <c:v>производительность 40 000 м³/г</c:v>
                </c:pt>
                <c:pt idx="2">
                  <c:v>производительность 70 000 м³/г</c:v>
                </c:pt>
              </c:strCache>
            </c:strRef>
          </c:cat>
          <c:val>
            <c:numRef>
              <c:f>Sheet1!$I$6:$K$6</c:f>
              <c:numCache>
                <c:formatCode>#,##0</c:formatCode>
                <c:ptCount val="3"/>
                <c:pt idx="0">
                  <c:v>347.92899408284023</c:v>
                </c:pt>
                <c:pt idx="1">
                  <c:v>163.33333333333334</c:v>
                </c:pt>
                <c:pt idx="2">
                  <c:v>100.51282051282051</c:v>
                </c:pt>
              </c:numCache>
            </c:numRef>
          </c:val>
        </c:ser>
        <c:ser>
          <c:idx val="1"/>
          <c:order val="1"/>
          <c:tx>
            <c:strRef>
              <c:f>Sheet1!$H$7</c:f>
              <c:strCache>
                <c:ptCount val="1"/>
                <c:pt idx="0">
                  <c:v>ГСМ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Sheet1!$I$5:$K$5</c:f>
              <c:strCache>
                <c:ptCount val="3"/>
                <c:pt idx="0">
                  <c:v>производительность 20 000 м³/г</c:v>
                </c:pt>
                <c:pt idx="1">
                  <c:v>производительность 40 000 м³/г</c:v>
                </c:pt>
                <c:pt idx="2">
                  <c:v>производительность 70 000 м³/г</c:v>
                </c:pt>
              </c:strCache>
            </c:strRef>
          </c:cat>
          <c:val>
            <c:numRef>
              <c:f>Sheet1!$I$7:$K$7</c:f>
              <c:numCache>
                <c:formatCode>#,##0</c:formatCode>
                <c:ptCount val="3"/>
                <c:pt idx="0">
                  <c:v>229.80769230769232</c:v>
                </c:pt>
                <c:pt idx="1">
                  <c:v>66.388888888888886</c:v>
                </c:pt>
                <c:pt idx="2">
                  <c:v>66.388888888888886</c:v>
                </c:pt>
              </c:numCache>
            </c:numRef>
          </c:val>
        </c:ser>
        <c:ser>
          <c:idx val="2"/>
          <c:order val="2"/>
          <c:tx>
            <c:strRef>
              <c:f>Sheet1!$H$8</c:f>
              <c:strCache>
                <c:ptCount val="1"/>
                <c:pt idx="0">
                  <c:v>Шины, цепи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Sheet1!$I$5:$K$5</c:f>
              <c:strCache>
                <c:ptCount val="3"/>
                <c:pt idx="0">
                  <c:v>производительность 20 000 м³/г</c:v>
                </c:pt>
                <c:pt idx="1">
                  <c:v>производительность 40 000 м³/г</c:v>
                </c:pt>
                <c:pt idx="2">
                  <c:v>производительность 70 000 м³/г</c:v>
                </c:pt>
              </c:strCache>
            </c:strRef>
          </c:cat>
          <c:val>
            <c:numRef>
              <c:f>Sheet1!$I$8:$K$8</c:f>
              <c:numCache>
                <c:formatCode>#,##0</c:formatCode>
                <c:ptCount val="3"/>
                <c:pt idx="0">
                  <c:v>107.10897435897436</c:v>
                </c:pt>
                <c:pt idx="1">
                  <c:v>30.94259259259259</c:v>
                </c:pt>
                <c:pt idx="2">
                  <c:v>30.942592592592593</c:v>
                </c:pt>
              </c:numCache>
            </c:numRef>
          </c:val>
        </c:ser>
        <c:ser>
          <c:idx val="3"/>
          <c:order val="3"/>
          <c:tx>
            <c:strRef>
              <c:f>Sheet1!$H$9</c:f>
              <c:strCache>
                <c:ptCount val="1"/>
                <c:pt idx="0">
                  <c:v>Запчасти и ремонт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Sheet1!$I$5:$K$5</c:f>
              <c:strCache>
                <c:ptCount val="3"/>
                <c:pt idx="0">
                  <c:v>производительность 20 000 м³/г</c:v>
                </c:pt>
                <c:pt idx="1">
                  <c:v>производительность 40 000 м³/г</c:v>
                </c:pt>
                <c:pt idx="2">
                  <c:v>производительность 70 000 м³/г</c:v>
                </c:pt>
              </c:strCache>
            </c:strRef>
          </c:cat>
          <c:val>
            <c:numRef>
              <c:f>Sheet1!$I$9:$K$9</c:f>
              <c:numCache>
                <c:formatCode>#,##0</c:formatCode>
                <c:ptCount val="3"/>
                <c:pt idx="0">
                  <c:v>219.01045364891519</c:v>
                </c:pt>
                <c:pt idx="1">
                  <c:v>103.90972222222223</c:v>
                </c:pt>
                <c:pt idx="2">
                  <c:v>64.739316239316238</c:v>
                </c:pt>
              </c:numCache>
            </c:numRef>
          </c:val>
        </c:ser>
        <c:ser>
          <c:idx val="4"/>
          <c:order val="4"/>
          <c:tx>
            <c:strRef>
              <c:f>Sheet1!$H$10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Sheet1!$I$5:$K$5</c:f>
              <c:strCache>
                <c:ptCount val="3"/>
                <c:pt idx="0">
                  <c:v>производительность 20 000 м³/г</c:v>
                </c:pt>
                <c:pt idx="1">
                  <c:v>производительность 40 000 м³/г</c:v>
                </c:pt>
                <c:pt idx="2">
                  <c:v>производительность 70 000 м³/г</c:v>
                </c:pt>
              </c:strCache>
            </c:strRef>
          </c:cat>
          <c:val>
            <c:numRef>
              <c:f>Sheet1!$I$10:$K$10</c:f>
              <c:numCache>
                <c:formatCode>#,##0</c:formatCode>
                <c:ptCount val="3"/>
                <c:pt idx="0">
                  <c:v>828.54610968951386</c:v>
                </c:pt>
                <c:pt idx="1">
                  <c:v>388.95636815979958</c:v>
                </c:pt>
                <c:pt idx="2">
                  <c:v>239.3577650214151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1623896"/>
        <c:axId val="391619192"/>
      </c:barChart>
      <c:catAx>
        <c:axId val="39162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619192"/>
        <c:crosses val="autoZero"/>
        <c:auto val="1"/>
        <c:lblAlgn val="ctr"/>
        <c:lblOffset val="100"/>
        <c:noMultiLvlLbl val="0"/>
      </c:catAx>
      <c:valAx>
        <c:axId val="3916191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9162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536858475262151E-3"/>
          <c:y val="0.84917263188289704"/>
          <c:w val="0.95448328734607901"/>
          <c:h val="0.127168319229497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currency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Канада</c:v>
                </c:pt>
                <c:pt idx="1">
                  <c:v>Китай</c:v>
                </c:pt>
                <c:pt idx="2">
                  <c:v>Финляндия</c:v>
                </c:pt>
                <c:pt idx="3">
                  <c:v>Россия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5.0234393983894787E-3</c:v>
                </c:pt>
                <c:pt idx="1">
                  <c:v>1.344067787522725E-2</c:v>
                </c:pt>
                <c:pt idx="2">
                  <c:v>2.6671493212669681E-2</c:v>
                </c:pt>
                <c:pt idx="3">
                  <c:v>3.6726705771140129E-2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44464440"/>
        <c:axId val="344464048"/>
      </c:barChart>
      <c:catAx>
        <c:axId val="34446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50"/>
            </a:pPr>
            <a:endParaRPr lang="en-US"/>
          </a:p>
        </c:txPr>
        <c:crossAx val="344464048"/>
        <c:crosses val="autoZero"/>
        <c:auto val="1"/>
        <c:lblAlgn val="ctr"/>
        <c:lblOffset val="100"/>
        <c:noMultiLvlLbl val="0"/>
      </c:catAx>
      <c:valAx>
        <c:axId val="344464048"/>
        <c:scaling>
          <c:orientation val="minMax"/>
          <c:max val="6.0000000000000012E-2"/>
          <c:min val="0"/>
        </c:scaling>
        <c:delete val="0"/>
        <c:axPos val="l"/>
        <c:majorGridlines/>
        <c:numFmt formatCode="0.0\ 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44464440"/>
        <c:crosses val="autoZero"/>
        <c:crossBetween val="between"/>
        <c:majorUnit val="5.000000000000001E-3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599330233148692E-2"/>
          <c:y val="0.12063796812863468"/>
          <c:w val="0.92689527552494155"/>
          <c:h val="0.75464963976129429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Sheet3!$C$3:$AP$3</c:f>
              <c:numCache>
                <c:formatCode>General</c:formatCode>
                <c:ptCount val="40"/>
                <c:pt idx="0">
                  <c:v>120</c:v>
                </c:pt>
                <c:pt idx="1">
                  <c:v>110</c:v>
                </c:pt>
                <c:pt idx="2">
                  <c:v>102</c:v>
                </c:pt>
                <c:pt idx="3">
                  <c:v>95</c:v>
                </c:pt>
                <c:pt idx="4">
                  <c:v>90</c:v>
                </c:pt>
                <c:pt idx="5">
                  <c:v>82</c:v>
                </c:pt>
                <c:pt idx="6">
                  <c:v>75</c:v>
                </c:pt>
                <c:pt idx="7">
                  <c:v>67</c:v>
                </c:pt>
                <c:pt idx="8">
                  <c:v>63</c:v>
                </c:pt>
                <c:pt idx="9">
                  <c:v>60</c:v>
                </c:pt>
                <c:pt idx="10">
                  <c:v>58</c:v>
                </c:pt>
                <c:pt idx="11">
                  <c:v>55</c:v>
                </c:pt>
                <c:pt idx="12">
                  <c:v>54</c:v>
                </c:pt>
                <c:pt idx="13">
                  <c:v>53.5</c:v>
                </c:pt>
                <c:pt idx="14">
                  <c:v>53</c:v>
                </c:pt>
                <c:pt idx="15">
                  <c:v>52.5</c:v>
                </c:pt>
                <c:pt idx="16">
                  <c:v>52</c:v>
                </c:pt>
                <c:pt idx="17">
                  <c:v>51</c:v>
                </c:pt>
                <c:pt idx="18">
                  <c:v>50.5</c:v>
                </c:pt>
                <c:pt idx="19">
                  <c:v>50</c:v>
                </c:pt>
                <c:pt idx="20">
                  <c:v>49.5</c:v>
                </c:pt>
                <c:pt idx="21">
                  <c:v>49</c:v>
                </c:pt>
                <c:pt idx="22">
                  <c:v>48.5</c:v>
                </c:pt>
                <c:pt idx="23">
                  <c:v>48</c:v>
                </c:pt>
                <c:pt idx="24">
                  <c:v>47.5</c:v>
                </c:pt>
                <c:pt idx="25">
                  <c:v>47</c:v>
                </c:pt>
                <c:pt idx="26">
                  <c:v>46.5</c:v>
                </c:pt>
                <c:pt idx="27">
                  <c:v>46</c:v>
                </c:pt>
                <c:pt idx="28">
                  <c:v>45.5</c:v>
                </c:pt>
                <c:pt idx="29">
                  <c:v>45</c:v>
                </c:pt>
                <c:pt idx="30">
                  <c:v>45</c:v>
                </c:pt>
                <c:pt idx="31">
                  <c:v>44</c:v>
                </c:pt>
                <c:pt idx="32">
                  <c:v>44</c:v>
                </c:pt>
                <c:pt idx="33">
                  <c:v>43</c:v>
                </c:pt>
                <c:pt idx="34">
                  <c:v>43</c:v>
                </c:pt>
                <c:pt idx="35">
                  <c:v>42</c:v>
                </c:pt>
                <c:pt idx="36">
                  <c:v>42</c:v>
                </c:pt>
                <c:pt idx="37">
                  <c:v>41</c:v>
                </c:pt>
                <c:pt idx="38">
                  <c:v>41</c:v>
                </c:pt>
                <c:pt idx="39">
                  <c:v>40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Sheet3!$C$4:$AP$4</c:f>
              <c:numCache>
                <c:formatCode>General</c:formatCode>
                <c:ptCount val="40"/>
                <c:pt idx="0">
                  <c:v>25</c:v>
                </c:pt>
                <c:pt idx="1">
                  <c:v>25.5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26.5</c:v>
                </c:pt>
                <c:pt idx="6">
                  <c:v>26.5</c:v>
                </c:pt>
                <c:pt idx="7">
                  <c:v>27</c:v>
                </c:pt>
                <c:pt idx="8">
                  <c:v>27.5</c:v>
                </c:pt>
                <c:pt idx="9">
                  <c:v>28</c:v>
                </c:pt>
                <c:pt idx="10">
                  <c:v>28.5</c:v>
                </c:pt>
                <c:pt idx="11">
                  <c:v>28.5</c:v>
                </c:pt>
                <c:pt idx="12">
                  <c:v>29</c:v>
                </c:pt>
                <c:pt idx="13">
                  <c:v>29</c:v>
                </c:pt>
                <c:pt idx="14">
                  <c:v>29.5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38</c:v>
                </c:pt>
                <c:pt idx="23">
                  <c:v>40</c:v>
                </c:pt>
                <c:pt idx="24">
                  <c:v>42</c:v>
                </c:pt>
                <c:pt idx="25">
                  <c:v>44</c:v>
                </c:pt>
                <c:pt idx="26">
                  <c:v>46</c:v>
                </c:pt>
                <c:pt idx="27">
                  <c:v>50</c:v>
                </c:pt>
                <c:pt idx="28">
                  <c:v>53</c:v>
                </c:pt>
                <c:pt idx="29">
                  <c:v>57</c:v>
                </c:pt>
                <c:pt idx="30">
                  <c:v>63</c:v>
                </c:pt>
                <c:pt idx="31">
                  <c:v>67</c:v>
                </c:pt>
                <c:pt idx="32">
                  <c:v>72</c:v>
                </c:pt>
                <c:pt idx="33">
                  <c:v>77</c:v>
                </c:pt>
                <c:pt idx="34">
                  <c:v>85</c:v>
                </c:pt>
                <c:pt idx="35">
                  <c:v>93</c:v>
                </c:pt>
                <c:pt idx="36">
                  <c:v>99</c:v>
                </c:pt>
                <c:pt idx="37">
                  <c:v>104</c:v>
                </c:pt>
                <c:pt idx="38">
                  <c:v>110</c:v>
                </c:pt>
                <c:pt idx="39">
                  <c:v>115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3397344"/>
        <c:axId val="243395384"/>
      </c:lineChart>
      <c:catAx>
        <c:axId val="243397344"/>
        <c:scaling>
          <c:orientation val="minMax"/>
        </c:scaling>
        <c:delete val="1"/>
        <c:axPos val="b"/>
        <c:majorTickMark val="out"/>
        <c:minorTickMark val="none"/>
        <c:tickLblPos val="nextTo"/>
        <c:crossAx val="243395384"/>
        <c:crosses val="autoZero"/>
        <c:auto val="1"/>
        <c:lblAlgn val="ctr"/>
        <c:lblOffset val="100"/>
        <c:noMultiLvlLbl val="0"/>
      </c:catAx>
      <c:valAx>
        <c:axId val="24339538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339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6421305147186"/>
          <c:y val="4.8588731513115477E-2"/>
          <c:w val="0.8559581880843169"/>
          <c:h val="0.85352429000672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Россия</c:v>
                </c:pt>
                <c:pt idx="1">
                  <c:v>Канада</c:v>
                </c:pt>
                <c:pt idx="2">
                  <c:v>Финляндия</c:v>
                </c:pt>
                <c:pt idx="3">
                  <c:v>Австрия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1698.8514328808444</c:v>
                </c:pt>
                <c:pt idx="1">
                  <c:v>2408.2284648902296</c:v>
                </c:pt>
                <c:pt idx="2">
                  <c:v>3995.9543112116639</c:v>
                </c:pt>
                <c:pt idx="3">
                  <c:v>5361.4289844142786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44462872"/>
        <c:axId val="344464832"/>
      </c:barChart>
      <c:catAx>
        <c:axId val="344462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4464832"/>
        <c:crosses val="autoZero"/>
        <c:auto val="1"/>
        <c:lblAlgn val="ctr"/>
        <c:lblOffset val="100"/>
        <c:noMultiLvlLbl val="0"/>
      </c:catAx>
      <c:valAx>
        <c:axId val="344464832"/>
        <c:scaling>
          <c:orientation val="minMax"/>
          <c:max val="7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44462872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currency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Sheet1!$A$2:$A$5</c:f>
              <c:strCache>
                <c:ptCount val="4"/>
                <c:pt idx="0">
                  <c:v>Канада</c:v>
                </c:pt>
                <c:pt idx="1">
                  <c:v>Фнляндия</c:v>
                </c:pt>
                <c:pt idx="2">
                  <c:v>Австрия</c:v>
                </c:pt>
                <c:pt idx="3">
                  <c:v>Россия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1.2517822497812608E-2</c:v>
                </c:pt>
                <c:pt idx="1">
                  <c:v>2.0713301603206415E-2</c:v>
                </c:pt>
                <c:pt idx="2">
                  <c:v>3.4116239316239319E-2</c:v>
                </c:pt>
                <c:pt idx="3">
                  <c:v>5.1365231848695438E-2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44462088"/>
        <c:axId val="344462480"/>
      </c:barChart>
      <c:catAx>
        <c:axId val="344462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50"/>
            </a:pPr>
            <a:endParaRPr lang="en-US"/>
          </a:p>
        </c:txPr>
        <c:crossAx val="344462480"/>
        <c:crosses val="autoZero"/>
        <c:auto val="1"/>
        <c:lblAlgn val="ctr"/>
        <c:lblOffset val="100"/>
        <c:noMultiLvlLbl val="0"/>
      </c:catAx>
      <c:valAx>
        <c:axId val="344462480"/>
        <c:scaling>
          <c:orientation val="minMax"/>
          <c:max val="6.0000000000000012E-2"/>
          <c:min val="0"/>
        </c:scaling>
        <c:delete val="0"/>
        <c:axPos val="l"/>
        <c:majorGridlines/>
        <c:numFmt formatCode="0.0\ 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344462088"/>
        <c:crosses val="autoZero"/>
        <c:crossBetween val="between"/>
        <c:majorUnit val="5.000000000000001E-3"/>
      </c:valAx>
    </c:plotArea>
    <c:legend>
      <c:legendPos val="b"/>
      <c:layout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337813412719757E-2"/>
          <c:y val="8.1160381268130952E-2"/>
          <c:w val="0.6126865745555391"/>
          <c:h val="0.7240216940845780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Стоимость на корню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Страна A</c:v>
                </c:pt>
                <c:pt idx="1">
                  <c:v>Страна B</c:v>
                </c:pt>
                <c:pt idx="2">
                  <c:v>Страна C</c:v>
                </c:pt>
                <c:pt idx="3">
                  <c:v>Страна D</c:v>
                </c:pt>
                <c:pt idx="4">
                  <c:v>Россия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60</c:v>
                </c:pt>
                <c:pt idx="3">
                  <c:v>45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Лесозаготовка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Страна A</c:v>
                </c:pt>
                <c:pt idx="1">
                  <c:v>Страна B</c:v>
                </c:pt>
                <c:pt idx="2">
                  <c:v>Страна C</c:v>
                </c:pt>
                <c:pt idx="3">
                  <c:v>Страна D</c:v>
                </c:pt>
                <c:pt idx="4">
                  <c:v>Россия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20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Транспортировка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Страна A</c:v>
                </c:pt>
                <c:pt idx="1">
                  <c:v>Страна B</c:v>
                </c:pt>
                <c:pt idx="2">
                  <c:v>Страна C</c:v>
                </c:pt>
                <c:pt idx="3">
                  <c:v>Страна D</c:v>
                </c:pt>
                <c:pt idx="4">
                  <c:v>Россия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44463656"/>
        <c:axId val="244032048"/>
      </c:barChart>
      <c:catAx>
        <c:axId val="344463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44032048"/>
        <c:crosses val="autoZero"/>
        <c:auto val="1"/>
        <c:lblAlgn val="ctr"/>
        <c:lblOffset val="100"/>
        <c:noMultiLvlLbl val="0"/>
      </c:catAx>
      <c:valAx>
        <c:axId val="244032048"/>
        <c:scaling>
          <c:orientation val="minMax"/>
        </c:scaling>
        <c:delete val="1"/>
        <c:axPos val="l"/>
        <c:majorGridlines/>
        <c:numFmt formatCode="0%" sourceLinked="0"/>
        <c:majorTickMark val="none"/>
        <c:minorTickMark val="none"/>
        <c:tickLblPos val="nextTo"/>
        <c:crossAx val="344463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25989200289475"/>
          <c:y val="0.29948196125278242"/>
          <c:w val="0.28359792417935187"/>
          <c:h val="0.4010357768160747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Руб.</a:t>
            </a:r>
            <a:r>
              <a:rPr lang="en-GB" sz="1200" b="1" dirty="0" smtClean="0"/>
              <a:t>/</a:t>
            </a:r>
            <a:r>
              <a:rPr lang="ru-RU" sz="1200" b="1" dirty="0" smtClean="0"/>
              <a:t>м</a:t>
            </a:r>
            <a:r>
              <a:rPr lang="en-GB" sz="1200" b="1" dirty="0" smtClean="0"/>
              <a:t>³</a:t>
            </a:r>
            <a:endParaRPr lang="en-GB" sz="1200" b="1" dirty="0"/>
          </a:p>
        </c:rich>
      </c:tx>
      <c:layout>
        <c:manualLayout>
          <c:xMode val="edge"/>
          <c:yMode val="edge"/>
          <c:x val="0.12462487000445699"/>
          <c:y val="2.3987361292068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Лесозаготовка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2030e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448.2689519074487</c:v>
                </c:pt>
                <c:pt idx="1">
                  <c:v>508.07683530443774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Погрузка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2030e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27.962081975179224</c:v>
                </c:pt>
                <c:pt idx="1">
                  <c:v>32.19714205990708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Транспортировка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2030e</c:v>
                </c:pt>
              </c:strCache>
            </c:strRef>
          </c:cat>
          <c:val>
            <c:numRef>
              <c:f>Sheet1!$B$4:$C$4</c:f>
              <c:numCache>
                <c:formatCode>#,##0</c:formatCode>
                <c:ptCount val="2"/>
                <c:pt idx="0">
                  <c:v>285.37724139562732</c:v>
                </c:pt>
                <c:pt idx="1">
                  <c:v>492.8530152189565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Издержки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2030e</c:v>
                </c:pt>
              </c:strCache>
            </c:strRef>
          </c:cat>
          <c:val>
            <c:numRef>
              <c:f>Sheet1!$B$5:$C$5</c:f>
              <c:numCache>
                <c:formatCode>#,##0</c:formatCode>
                <c:ptCount val="2"/>
                <c:pt idx="0">
                  <c:v>50</c:v>
                </c:pt>
                <c:pt idx="1">
                  <c:v>55.93012971161744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Аренда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2030e</c:v>
                </c:pt>
              </c:strCache>
            </c:strRef>
          </c:cat>
          <c:val>
            <c:numRef>
              <c:f>Sheet1!$B$6:$C$6</c:f>
              <c:numCache>
                <c:formatCode>#,##0</c:formatCode>
                <c:ptCount val="2"/>
                <c:pt idx="0">
                  <c:v>25</c:v>
                </c:pt>
                <c:pt idx="1">
                  <c:v>25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Строительство и ремонт дорог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Sheet1!$B$1:$C$1</c:f>
              <c:strCache>
                <c:ptCount val="2"/>
                <c:pt idx="0">
                  <c:v>2015</c:v>
                </c:pt>
                <c:pt idx="1">
                  <c:v>2030e</c:v>
                </c:pt>
              </c:strCache>
            </c:strRef>
          </c:cat>
          <c:val>
            <c:numRef>
              <c:f>Sheet1!$B$7:$C$7</c:f>
              <c:numCache>
                <c:formatCode>#,##0</c:formatCode>
                <c:ptCount val="2"/>
                <c:pt idx="0">
                  <c:v>120.08990713207373</c:v>
                </c:pt>
                <c:pt idx="1">
                  <c:v>173.92599231431075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4032832"/>
        <c:axId val="244031264"/>
      </c:barChart>
      <c:catAx>
        <c:axId val="24403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31264"/>
        <c:crosses val="autoZero"/>
        <c:auto val="1"/>
        <c:lblAlgn val="ctr"/>
        <c:lblOffset val="100"/>
        <c:noMultiLvlLbl val="0"/>
      </c:catAx>
      <c:valAx>
        <c:axId val="2440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3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0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Долларов США</a:t>
            </a:r>
            <a:r>
              <a:rPr lang="en-US" sz="10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0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rPr>
              <a:t>м</a:t>
            </a:r>
            <a:r>
              <a:rPr lang="en-GB" sz="1000" dirty="0" smtClean="0"/>
              <a:t>³</a:t>
            </a:r>
            <a:endParaRPr lang="en-GB" sz="1000" dirty="0"/>
          </a:p>
        </c:rich>
      </c:tx>
      <c:layout>
        <c:manualLayout>
          <c:xMode val="edge"/>
          <c:yMode val="edge"/>
          <c:x val="7.5080417049899692E-2"/>
          <c:y val="4.9641997310131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747619665223505E-2"/>
          <c:y val="0.12796209528316835"/>
          <c:w val="0.90967870802051776"/>
          <c:h val="0.5506761805308957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apusarja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multiLvlStrRef>
              <c:f>Sheet1!$A$2:$B$9</c:f>
              <c:multiLvlStrCache>
                <c:ptCount val="8"/>
                <c:lvl>
                  <c:pt idx="0">
                    <c:v>Сосна</c:v>
                  </c:pt>
                  <c:pt idx="1">
                    <c:v>Бореальные леса</c:v>
                  </c:pt>
                  <c:pt idx="2">
                    <c:v>Эвкалипт</c:v>
                  </c:pt>
                  <c:pt idx="3">
                    <c:v>Сосна</c:v>
                  </c:pt>
                  <c:pt idx="4">
                    <c:v>Эвкалипт</c:v>
                  </c:pt>
                  <c:pt idx="5">
                    <c:v>Эвкалипт</c:v>
                  </c:pt>
                  <c:pt idx="6">
                    <c:v>Сосна</c:v>
                  </c:pt>
                  <c:pt idx="7">
                    <c:v>Бореальные леса</c:v>
                  </c:pt>
                </c:lvl>
                <c:lvl>
                  <c:pt idx="0">
                    <c:v>Танзания</c:v>
                  </c:pt>
                  <c:pt idx="1">
                    <c:v>Финляндия</c:v>
                  </c:pt>
                  <c:pt idx="2">
                    <c:v>Бразилия</c:v>
                  </c:pt>
                  <c:pt idx="3">
                    <c:v>Чили</c:v>
                  </c:pt>
                  <c:pt idx="4">
                    <c:v>Китай</c:v>
                  </c:pt>
                  <c:pt idx="5">
                    <c:v>Австралия</c:v>
                  </c:pt>
                  <c:pt idx="6">
                    <c:v>Н.Зеландия</c:v>
                  </c:pt>
                  <c:pt idx="7">
                    <c:v>Россия</c:v>
                  </c:pt>
                </c:lvl>
              </c:multiLvlStrCache>
            </c:multiLvl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Road construction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multiLvlStrRef>
              <c:f>Sheet1!$A$2:$B$9</c:f>
              <c:multiLvlStrCache>
                <c:ptCount val="8"/>
                <c:lvl>
                  <c:pt idx="0">
                    <c:v>Сосна</c:v>
                  </c:pt>
                  <c:pt idx="1">
                    <c:v>Бореальные леса</c:v>
                  </c:pt>
                  <c:pt idx="2">
                    <c:v>Эвкалипт</c:v>
                  </c:pt>
                  <c:pt idx="3">
                    <c:v>Сосна</c:v>
                  </c:pt>
                  <c:pt idx="4">
                    <c:v>Эвкалипт</c:v>
                  </c:pt>
                  <c:pt idx="5">
                    <c:v>Эвкалипт</c:v>
                  </c:pt>
                  <c:pt idx="6">
                    <c:v>Сосна</c:v>
                  </c:pt>
                  <c:pt idx="7">
                    <c:v>Бореальные леса</c:v>
                  </c:pt>
                </c:lvl>
                <c:lvl>
                  <c:pt idx="0">
                    <c:v>Танзания</c:v>
                  </c:pt>
                  <c:pt idx="1">
                    <c:v>Финляндия</c:v>
                  </c:pt>
                  <c:pt idx="2">
                    <c:v>Бразилия</c:v>
                  </c:pt>
                  <c:pt idx="3">
                    <c:v>Чили</c:v>
                  </c:pt>
                  <c:pt idx="4">
                    <c:v>Китай</c:v>
                  </c:pt>
                  <c:pt idx="5">
                    <c:v>Австралия</c:v>
                  </c:pt>
                  <c:pt idx="6">
                    <c:v>Н.Зеландия</c:v>
                  </c:pt>
                  <c:pt idx="7">
                    <c:v>Россия</c:v>
                  </c:pt>
                </c:lvl>
              </c:multiLvlStrCache>
            </c:multiLvl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2</c:v>
                </c:pt>
                <c:pt idx="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029696"/>
        <c:axId val="244034792"/>
      </c:barChart>
      <c:catAx>
        <c:axId val="24402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34792"/>
        <c:crosses val="autoZero"/>
        <c:auto val="1"/>
        <c:lblAlgn val="ctr"/>
        <c:lblOffset val="100"/>
        <c:noMultiLvlLbl val="0"/>
      </c:catAx>
      <c:valAx>
        <c:axId val="24403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2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 smtClean="0"/>
              <a:t>Долларов США</a:t>
            </a:r>
            <a:r>
              <a:rPr lang="en-US" sz="1000" dirty="0" smtClean="0"/>
              <a:t>/</a:t>
            </a:r>
            <a:r>
              <a:rPr lang="ru-RU" sz="1000" dirty="0" smtClean="0"/>
              <a:t>км</a:t>
            </a:r>
            <a:endParaRPr lang="en-US" sz="1000" dirty="0"/>
          </a:p>
        </c:rich>
      </c:tx>
      <c:layout>
        <c:manualLayout>
          <c:xMode val="edge"/>
          <c:yMode val="edge"/>
          <c:x val="0.14249011882155732"/>
          <c:y val="4.9641997310131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Cost, USD/km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Гана</c:v>
                </c:pt>
                <c:pt idx="1">
                  <c:v>Финляндия</c:v>
                </c:pt>
                <c:pt idx="2">
                  <c:v>Колумбия</c:v>
                </c:pt>
                <c:pt idx="3">
                  <c:v>Россия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5400</c:v>
                </c:pt>
                <c:pt idx="1">
                  <c:v>20200</c:v>
                </c:pt>
                <c:pt idx="2">
                  <c:v>33000</c:v>
                </c:pt>
                <c:pt idx="3">
                  <c:v>35000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4035576"/>
        <c:axId val="244033224"/>
      </c:barChart>
      <c:catAx>
        <c:axId val="24403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33224"/>
        <c:crosses val="autoZero"/>
        <c:auto val="1"/>
        <c:lblAlgn val="ctr"/>
        <c:lblOffset val="100"/>
        <c:noMultiLvlLbl val="0"/>
      </c:catAx>
      <c:valAx>
        <c:axId val="24403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035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01408053288605E-2"/>
          <c:y val="0.11876855373407946"/>
          <c:w val="0.86802099308250014"/>
          <c:h val="0.56122999098265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Строительство дорог и инфраструктуры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50554.928709166663</c:v>
                </c:pt>
                <c:pt idx="1">
                  <c:v>46000</c:v>
                </c:pt>
                <c:pt idx="2">
                  <c:v>69164.786127500003</c:v>
                </c:pt>
                <c:pt idx="3">
                  <c:v>69164.786127500003</c:v>
                </c:pt>
                <c:pt idx="4">
                  <c:v>69164.786127500003</c:v>
                </c:pt>
                <c:pt idx="5">
                  <c:v>69164.786127500003</c:v>
                </c:pt>
                <c:pt idx="6">
                  <c:v>69164.786127500003</c:v>
                </c:pt>
                <c:pt idx="7">
                  <c:v>69164.786127500003</c:v>
                </c:pt>
                <c:pt idx="8">
                  <c:v>69164.786127500003</c:v>
                </c:pt>
                <c:pt idx="9">
                  <c:v>69164.786127500003</c:v>
                </c:pt>
                <c:pt idx="10">
                  <c:v>69164.786127500003</c:v>
                </c:pt>
                <c:pt idx="11">
                  <c:v>69164.786127500003</c:v>
                </c:pt>
                <c:pt idx="12">
                  <c:v>69164.786127500003</c:v>
                </c:pt>
                <c:pt idx="13">
                  <c:v>69164.786127500003</c:v>
                </c:pt>
                <c:pt idx="14">
                  <c:v>69164.786127500003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Оборудование для строительства дорог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Sheet1!$B$3:$P$3</c:f>
              <c:numCache>
                <c:formatCode>#,##0</c:formatCode>
                <c:ptCount val="15"/>
                <c:pt idx="0">
                  <c:v>53940</c:v>
                </c:pt>
                <c:pt idx="1">
                  <c:v>107880</c:v>
                </c:pt>
                <c:pt idx="2">
                  <c:v>111300</c:v>
                </c:pt>
                <c:pt idx="3">
                  <c:v>161820</c:v>
                </c:pt>
                <c:pt idx="4">
                  <c:v>161820</c:v>
                </c:pt>
                <c:pt idx="5">
                  <c:v>161820</c:v>
                </c:pt>
                <c:pt idx="6">
                  <c:v>161820</c:v>
                </c:pt>
                <c:pt idx="7">
                  <c:v>161820</c:v>
                </c:pt>
                <c:pt idx="8">
                  <c:v>161820</c:v>
                </c:pt>
                <c:pt idx="9">
                  <c:v>161820</c:v>
                </c:pt>
                <c:pt idx="10">
                  <c:v>161820</c:v>
                </c:pt>
                <c:pt idx="11">
                  <c:v>161820</c:v>
                </c:pt>
                <c:pt idx="12">
                  <c:v>161820</c:v>
                </c:pt>
                <c:pt idx="13">
                  <c:v>161820</c:v>
                </c:pt>
                <c:pt idx="14">
                  <c:v>161820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Лесозаготовительное оборудование</c:v>
                </c:pt>
              </c:strCache>
            </c:strRef>
          </c:tx>
          <c:invertIfNegative val="0"/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Sheet1!$B$4:$P$4</c:f>
              <c:numCache>
                <c:formatCode>#,##0</c:formatCode>
                <c:ptCount val="15"/>
                <c:pt idx="0">
                  <c:v>367000</c:v>
                </c:pt>
                <c:pt idx="1">
                  <c:v>337000</c:v>
                </c:pt>
                <c:pt idx="2">
                  <c:v>337000</c:v>
                </c:pt>
                <c:pt idx="3">
                  <c:v>60000</c:v>
                </c:pt>
                <c:pt idx="4">
                  <c:v>20000</c:v>
                </c:pt>
                <c:pt idx="5">
                  <c:v>350000</c:v>
                </c:pt>
                <c:pt idx="6">
                  <c:v>324600</c:v>
                </c:pt>
                <c:pt idx="7">
                  <c:v>178000</c:v>
                </c:pt>
                <c:pt idx="8">
                  <c:v>170200</c:v>
                </c:pt>
                <c:pt idx="9">
                  <c:v>323200</c:v>
                </c:pt>
                <c:pt idx="10">
                  <c:v>380000</c:v>
                </c:pt>
                <c:pt idx="11">
                  <c:v>162000</c:v>
                </c:pt>
                <c:pt idx="12">
                  <c:v>256700</c:v>
                </c:pt>
                <c:pt idx="13">
                  <c:v>280000</c:v>
                </c:pt>
                <c:pt idx="14">
                  <c:v>175000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4034400"/>
        <c:axId val="244035968"/>
      </c:barChart>
      <c:catAx>
        <c:axId val="24403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244035968"/>
        <c:crosses val="autoZero"/>
        <c:auto val="1"/>
        <c:lblAlgn val="ctr"/>
        <c:lblOffset val="100"/>
        <c:noMultiLvlLbl val="0"/>
      </c:catAx>
      <c:valAx>
        <c:axId val="244035968"/>
        <c:scaling>
          <c:orientation val="minMax"/>
          <c:max val="8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en-US"/>
          </a:p>
        </c:txPr>
        <c:crossAx val="244034400"/>
        <c:crosses val="autoZero"/>
        <c:crossBetween val="between"/>
        <c:dispUnits>
          <c:builtInUnit val="thousands"/>
        </c:dispUnits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0.05583</cdr:x>
      <cdr:y>0.00312</cdr:y>
    </cdr:from>
    <cdr:to>
      <cdr:x>0.25412</cdr:x>
      <cdr:y>0.07668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11915"/>
          <a:ext cx="767221" cy="280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Доля от общей стоимости пиловочника</a:t>
          </a:r>
          <a:endParaRPr lang="fi-FI" sz="10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0.39462</cdr:x>
      <cdr:y>0.22897</cdr:y>
    </cdr:from>
    <cdr:to>
      <cdr:x>0.67753</cdr:x>
      <cdr:y>0.40434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1591292" y="723321"/>
          <a:ext cx="114082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/>
            <a:t>Оптимальный размер производства</a:t>
          </a:r>
          <a:endParaRPr lang="fi-FI" sz="1000" b="1" dirty="0" smtClean="0"/>
        </a:p>
      </cdr:txBody>
    </cdr:sp>
  </cdr:relSizeAnchor>
  <cdr:relSizeAnchor xmlns:cdr="http://schemas.openxmlformats.org/drawingml/2006/chartDrawing">
    <cdr:from>
      <cdr:x>0.02245</cdr:x>
      <cdr:y>0.04161</cdr:y>
    </cdr:from>
    <cdr:to>
      <cdr:x>0.21888</cdr:x>
      <cdr:y>0.12631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545" y="123110"/>
          <a:ext cx="792088" cy="2505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Руб.</a:t>
          </a:r>
          <a:r>
            <a:rPr lang="fi-FI" sz="1100" dirty="0" smtClean="0"/>
            <a:t>/</a:t>
          </a:r>
          <a:r>
            <a:rPr lang="ru-RU" sz="1100" dirty="0" smtClean="0"/>
            <a:t>м</a:t>
          </a:r>
          <a:r>
            <a:rPr lang="fi-FI" sz="1100" baseline="30000" dirty="0" smtClean="0"/>
            <a:t>3</a:t>
          </a:r>
          <a:endParaRPr lang="en-GB" sz="1100" baseline="30000" dirty="0"/>
        </a:p>
      </cdr:txBody>
    </cdr:sp>
  </cdr:relSizeAnchor>
  <cdr:relSizeAnchor xmlns:cdr="http://schemas.openxmlformats.org/drawingml/2006/chartDrawing">
    <cdr:from>
      <cdr:x>0.33176</cdr:x>
      <cdr:y>0.8817</cdr:y>
    </cdr:from>
    <cdr:to>
      <cdr:x>0.83176</cdr:x>
      <cdr:y>0.97317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1337823" y="2785303"/>
          <a:ext cx="2016224" cy="288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100" dirty="0" smtClean="0"/>
            <a:t>Размер производства</a:t>
          </a:r>
          <a:endParaRPr lang="en-GB" sz="1100" baseline="30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0.07385</cdr:x>
      <cdr:y>0.03067</cdr:y>
    </cdr:from>
    <cdr:to>
      <cdr:x>0.18079</cdr:x>
      <cdr:y>0.09562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376" y="101997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Руб.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0.89306</cdr:x>
      <cdr:y>0.74516</cdr:y>
    </cdr:from>
    <cdr:to>
      <cdr:x>1</cdr:x>
      <cdr:y>0.81011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8140" y="247826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Год</a:t>
          </a:r>
          <a:endParaRPr lang="fi-FI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0.07385</cdr:x>
      <cdr:y>0.03067</cdr:y>
    </cdr:from>
    <cdr:to>
      <cdr:x>0.18079</cdr:x>
      <cdr:y>0.09562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376" y="101997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Руб.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0.89306</cdr:x>
      <cdr:y>0.74516</cdr:y>
    </cdr:from>
    <cdr:to>
      <cdr:x>1</cdr:x>
      <cdr:y>0.81011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8140" y="247826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Год</a:t>
          </a:r>
          <a:endParaRPr lang="fi-FI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0.07385</cdr:x>
      <cdr:y>0.03067</cdr:y>
    </cdr:from>
    <cdr:to>
      <cdr:x>0.18079</cdr:x>
      <cdr:y>0.09562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376" y="101997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Руб.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0.89306</cdr:x>
      <cdr:y>0.74516</cdr:y>
    </cdr:from>
    <cdr:to>
      <cdr:x>1</cdr:x>
      <cdr:y>0.81011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8140" y="247826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Год</a:t>
          </a:r>
          <a:endParaRPr lang="fi-FI" sz="10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0.07385</cdr:x>
      <cdr:y>0.03067</cdr:y>
    </cdr:from>
    <cdr:to>
      <cdr:x>0.18079</cdr:x>
      <cdr:y>0.09562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376" y="101997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Руб.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0.89306</cdr:x>
      <cdr:y>0.74516</cdr:y>
    </cdr:from>
    <cdr:to>
      <cdr:x>1</cdr:x>
      <cdr:y>0.81011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08140" y="2478261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Год</a:t>
          </a:r>
          <a:endParaRPr lang="fi-FI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0.09167</cdr:x>
      <cdr:y>0.00902</cdr:y>
    </cdr:from>
    <cdr:to>
      <cdr:x>0.19861</cdr:x>
      <cdr:y>0.07397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384" y="29989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Руб.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0.87524</cdr:x>
      <cdr:y>0.87507</cdr:y>
    </cdr:from>
    <cdr:to>
      <cdr:x>1</cdr:x>
      <cdr:y>0.94002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36132" y="2910309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/>
            <a:t>Год</a:t>
          </a:r>
          <a:endParaRPr lang="fi-FI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0.12446</cdr:x>
      <cdr:y>0.00902</cdr:y>
    </cdr:from>
    <cdr:to>
      <cdr:x>0.23136</cdr:x>
      <cdr:y>0.07397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3039" y="29989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/>
            <a:t>Руб.</a:t>
          </a:r>
          <a:endParaRPr lang="fi-FI" sz="1000" dirty="0"/>
        </a:p>
      </cdr:txBody>
    </cdr:sp>
  </cdr:relSizeAnchor>
  <cdr:relSizeAnchor xmlns:cdr="http://schemas.openxmlformats.org/drawingml/2006/chartDrawing">
    <cdr:from>
      <cdr:x>0.87273</cdr:x>
      <cdr:y>0.87507</cdr:y>
    </cdr:from>
    <cdr:to>
      <cdr:x>0.99744</cdr:x>
      <cdr:y>0.94002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27375" y="2910309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 smtClean="0"/>
            <a:t>Год</a:t>
          </a:r>
          <a:endParaRPr lang="fi-FI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0.09167</cdr:x>
      <cdr:y>0.03067</cdr:y>
    </cdr:from>
    <cdr:to>
      <cdr:x>0.25208</cdr:x>
      <cdr:y>0.09562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384" y="101997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Руб.</a:t>
          </a:r>
          <a:r>
            <a:rPr lang="fi-FI" sz="1000" dirty="0" smtClean="0"/>
            <a:t>/</a:t>
          </a:r>
          <a:r>
            <a:rPr lang="ru-RU" sz="1000" dirty="0" smtClean="0"/>
            <a:t>м</a:t>
          </a:r>
          <a:r>
            <a:rPr lang="fi-FI" sz="1000" dirty="0" smtClean="0"/>
            <a:t>³</a:t>
          </a:r>
          <a:endParaRPr lang="fi-FI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0.08883</cdr:x>
      <cdr:y>0.03067</cdr:y>
    </cdr:from>
    <cdr:to>
      <cdr:x>0.24917</cdr:x>
      <cdr:y>0.09562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023" y="101997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/>
            <a:t>Руб.</a:t>
          </a:r>
          <a:r>
            <a:rPr lang="fi-FI" sz="1000" dirty="0" smtClean="0"/>
            <a:t>/</a:t>
          </a:r>
          <a:r>
            <a:rPr lang="ru-RU" sz="1000" dirty="0" smtClean="0"/>
            <a:t>м</a:t>
          </a:r>
          <a:r>
            <a:rPr lang="fi-FI" sz="1000" dirty="0" smtClean="0"/>
            <a:t>³</a:t>
          </a:r>
          <a:endParaRPr lang="fi-FI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411"/>
          </a:xfrm>
          <a:prstGeom prst="rect">
            <a:avLst/>
          </a:prstGeom>
        </p:spPr>
        <p:txBody>
          <a:bodyPr vert="horz" lIns="91132" tIns="45566" rIns="91132" bIns="4556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6411"/>
          </a:xfrm>
          <a:prstGeom prst="rect">
            <a:avLst/>
          </a:prstGeom>
        </p:spPr>
        <p:txBody>
          <a:bodyPr vert="horz" lIns="91132" tIns="45566" rIns="91132" bIns="45566" rtlCol="0"/>
          <a:lstStyle>
            <a:lvl1pPr algn="r">
              <a:defRPr sz="1200"/>
            </a:lvl1pPr>
          </a:lstStyle>
          <a:p>
            <a:fld id="{ED1E5885-AFD6-4938-BD73-E49541954FE8}" type="datetimeFigureOut">
              <a:rPr lang="en-US" smtClean="0"/>
              <a:pPr/>
              <a:t>9/29/2015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2" tIns="45566" rIns="91132" bIns="4556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132" tIns="45566" rIns="91132" bIns="455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1132" tIns="45566" rIns="91132" bIns="4556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6411"/>
          </a:xfrm>
          <a:prstGeom prst="rect">
            <a:avLst/>
          </a:prstGeom>
        </p:spPr>
        <p:txBody>
          <a:bodyPr vert="horz" lIns="91132" tIns="45566" rIns="91132" bIns="45566" rtlCol="0" anchor="b"/>
          <a:lstStyle>
            <a:lvl1pPr algn="r">
              <a:defRPr sz="1200"/>
            </a:lvl1pPr>
          </a:lstStyle>
          <a:p>
            <a:fld id="{F4057BC2-17E2-4715-8D63-EF4AA81734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7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428606"/>
            <a:ext cx="7772400" cy="1470025"/>
          </a:xfrm>
        </p:spPr>
        <p:txBody>
          <a:bodyPr anchor="b" anchorCtr="0">
            <a:normAutofit/>
          </a:bodyPr>
          <a:lstStyle>
            <a:lvl1pPr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1857364"/>
            <a:ext cx="6400800" cy="104069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158" y="6393544"/>
            <a:ext cx="2895600" cy="329541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Copyright © 20</a:t>
            </a:r>
            <a:r>
              <a:rPr lang="ru-RU" dirty="0" smtClean="0"/>
              <a:t>15</a:t>
            </a:r>
            <a:r>
              <a:rPr lang="en-US" dirty="0" smtClean="0"/>
              <a:t> Indufor Oy 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57158" y="6151767"/>
            <a:ext cx="2133600" cy="329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Date</a:t>
            </a:r>
            <a:endParaRPr lang="en-US" dirty="0"/>
          </a:p>
        </p:txBody>
      </p:sp>
      <p:pic>
        <p:nvPicPr>
          <p:cNvPr id="9" name="Picture 8" descr="indufor_ppt_collage.jpg"/>
          <p:cNvPicPr>
            <a:picLocks noChangeAspect="1"/>
          </p:cNvPicPr>
          <p:nvPr userDrawn="1"/>
        </p:nvPicPr>
        <p:blipFill>
          <a:blip r:embed="rId2" cstate="print"/>
          <a:srcRect l="7132" r="7947"/>
          <a:stretch>
            <a:fillRect/>
          </a:stretch>
        </p:blipFill>
        <p:spPr>
          <a:xfrm>
            <a:off x="0" y="2928934"/>
            <a:ext cx="9144000" cy="2714644"/>
          </a:xfrm>
          <a:prstGeom prst="rect">
            <a:avLst/>
          </a:prstGeom>
        </p:spPr>
      </p:pic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04086" y="2005012"/>
          <a:ext cx="2655277" cy="847725"/>
        </p:xfrm>
        <a:graphic>
          <a:graphicData uri="http://schemas.openxmlformats.org/drawingml/2006/table">
            <a:tbl>
              <a:tblPr/>
              <a:tblGrid>
                <a:gridCol w="2655277"/>
              </a:tblGrid>
              <a:tr h="847725">
                <a:tc>
                  <a:txBody>
                    <a:bodyPr/>
                    <a:lstStyle/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b="1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</a:t>
                      </a:r>
                      <a:r>
                        <a:rPr lang="fi-FI" sz="800" b="1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Oy	</a:t>
                      </a:r>
                      <a:r>
                        <a:rPr lang="fi-FI" sz="800" b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+358 9 684 0110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Töölönkatu 11 A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Fax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+358 9 135 2552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FI-00100 Helsinki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indufor@indufor.fi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Finland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www.indufor.fi</a:t>
                      </a:r>
                      <a:endParaRPr lang="fi-FI" sz="700" noProof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094" marR="1060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Placeholder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96952"/>
            <a:ext cx="9144000" cy="2714400"/>
          </a:xfrm>
          <a:prstGeom prst="rect">
            <a:avLst/>
          </a:prstGeom>
        </p:spPr>
      </p:pic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 userDrawn="1"/>
        </p:nvGraphicFramePr>
        <p:xfrm>
          <a:off x="548571" y="2005012"/>
          <a:ext cx="2655277" cy="847725"/>
        </p:xfrm>
        <a:graphic>
          <a:graphicData uri="http://schemas.openxmlformats.org/drawingml/2006/table">
            <a:tbl>
              <a:tblPr/>
              <a:tblGrid>
                <a:gridCol w="2655277"/>
              </a:tblGrid>
              <a:tr h="847725">
                <a:tc>
                  <a:txBody>
                    <a:bodyPr/>
                    <a:lstStyle/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b="1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</a:t>
                      </a:r>
                      <a:r>
                        <a:rPr lang="fi-FI" sz="800" b="1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Oy	</a:t>
                      </a:r>
                      <a:r>
                        <a:rPr lang="fi-FI" sz="800" b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+358 9 684 0110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Töölönkatu 11 A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Fax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+358 9 135 2552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FI-00100 Helsinki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indufor@indufor.fi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Finland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www.indufor.fi</a:t>
                      </a:r>
                      <a:endParaRPr lang="fi-FI" sz="700" noProof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094" marR="1060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2996952"/>
            <a:ext cx="9144000" cy="2714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17236064"/>
              </p:ext>
            </p:extLst>
          </p:nvPr>
        </p:nvGraphicFramePr>
        <p:xfrm>
          <a:off x="6012160" y="2005012"/>
          <a:ext cx="2655277" cy="847725"/>
        </p:xfrm>
        <a:graphic>
          <a:graphicData uri="http://schemas.openxmlformats.org/drawingml/2006/table">
            <a:tbl>
              <a:tblPr/>
              <a:tblGrid>
                <a:gridCol w="2655277"/>
              </a:tblGrid>
              <a:tr h="847725">
                <a:tc>
                  <a:txBody>
                    <a:bodyPr/>
                    <a:lstStyle/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b="1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</a:t>
                      </a:r>
                      <a:r>
                        <a:rPr lang="fi-FI" sz="800" b="1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Asia Pacific Ltd	   </a:t>
                      </a:r>
                      <a:r>
                        <a:rPr lang="fi-FI" sz="800" b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+64 9 281 4750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7th 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Floor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55 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Shortland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St	   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Fax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+64 9 281 4789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 Box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105 039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   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indufor@indufor.fi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Auckland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City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1143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   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www.indufor-ap.com</a:t>
                      </a:r>
                      <a:endParaRPr lang="fi-FI" sz="8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New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i-FI" sz="800" baseline="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Zealand</a:t>
                      </a:r>
                      <a:endParaRPr lang="fi-FI" sz="700" noProof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094" marR="1060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611450" y="6453420"/>
            <a:ext cx="5832758" cy="216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04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Indufor Oy 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Indufor Oy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/>
          <a:lstStyle/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71500" y="2388312"/>
            <a:ext cx="5387470" cy="1470025"/>
          </a:xfrm>
        </p:spPr>
        <p:txBody>
          <a:bodyPr anchor="b" anchorCtr="0">
            <a:normAutofit/>
          </a:bodyPr>
          <a:lstStyle>
            <a:lvl1pPr algn="l"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2596" y="1572331"/>
            <a:ext cx="2641913" cy="22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971940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7194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Indufor Oy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/>
          <a:lstStyle/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598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32582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7"/>
            <a:ext cx="4041775" cy="332582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Indufor Oy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/>
          <a:lstStyle/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598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8"/>
            <a:ext cx="5429288" cy="41882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Copyright © 2009 Indufor Oy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952597" y="1428736"/>
            <a:ext cx="2477056" cy="1857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952597" y="3500438"/>
            <a:ext cx="2477056" cy="18577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Indufor Oy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/>
          <a:lstStyle/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8598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2009 Indufor Oy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/>
          <a:lstStyle/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8597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598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599" y="5655370"/>
            <a:ext cx="8286808" cy="1588"/>
          </a:xfrm>
          <a:prstGeom prst="line">
            <a:avLst/>
          </a:prstGeom>
          <a:ln w="63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dufor_ppt_collage.jpg"/>
          <p:cNvPicPr>
            <a:picLocks noChangeAspect="1"/>
          </p:cNvPicPr>
          <p:nvPr/>
        </p:nvPicPr>
        <p:blipFill>
          <a:blip r:embed="rId2" cstate="print"/>
          <a:srcRect l="7132" r="7947"/>
          <a:stretch>
            <a:fillRect/>
          </a:stretch>
        </p:blipFill>
        <p:spPr>
          <a:xfrm>
            <a:off x="0" y="2928934"/>
            <a:ext cx="9144000" cy="2714644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304086" y="2005012"/>
          <a:ext cx="2655277" cy="847725"/>
        </p:xfrm>
        <a:graphic>
          <a:graphicData uri="http://schemas.openxmlformats.org/drawingml/2006/table">
            <a:tbl>
              <a:tblPr/>
              <a:tblGrid>
                <a:gridCol w="2655277"/>
              </a:tblGrid>
              <a:tr h="847725">
                <a:tc>
                  <a:txBody>
                    <a:bodyPr/>
                    <a:lstStyle/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b="1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</a:t>
                      </a:r>
                      <a:r>
                        <a:rPr lang="fi-FI" sz="800" b="1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Oy	</a:t>
                      </a:r>
                      <a:r>
                        <a:rPr lang="fi-FI" sz="800" b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+358 9 684 0110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Töölönkatu 11 A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Fax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+358 9 135 2552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FI-00100 Helsinki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indufor@indufor.fi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Finland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www.indufor.fi</a:t>
                      </a:r>
                      <a:endParaRPr lang="fi-FI" sz="700" noProof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094" marR="1060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304086" y="2005012"/>
          <a:ext cx="2655277" cy="847725"/>
        </p:xfrm>
        <a:graphic>
          <a:graphicData uri="http://schemas.openxmlformats.org/drawingml/2006/table">
            <a:tbl>
              <a:tblPr/>
              <a:tblGrid>
                <a:gridCol w="2655277"/>
              </a:tblGrid>
              <a:tr h="847725">
                <a:tc>
                  <a:txBody>
                    <a:bodyPr/>
                    <a:lstStyle/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b="1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</a:t>
                      </a:r>
                      <a:r>
                        <a:rPr lang="fi-FI" sz="800" b="1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Oy	</a:t>
                      </a:r>
                      <a:r>
                        <a:rPr lang="fi-FI" sz="800" b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fi-FI" sz="800" baseline="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+358 9 684 0110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Töölönkatu 11 A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Fax</a:t>
                      </a: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+358 9 135 2552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FI-00100 Helsinki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indufor@indufor.fi</a:t>
                      </a:r>
                      <a:endParaRPr lang="fi-FI" sz="700" noProof="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90170"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1260475" algn="l"/>
                          <a:tab pos="3397885" algn="r"/>
                        </a:tabLst>
                      </a:pPr>
                      <a:r>
                        <a:rPr lang="fi-FI" sz="800" noProof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Finland	</a:t>
                      </a:r>
                      <a:r>
                        <a:rPr lang="fi-FI" sz="800" noProof="0" dirty="0" err="1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www.indufor.fi</a:t>
                      </a:r>
                      <a:endParaRPr lang="fi-FI" sz="700" noProof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06094" marR="10609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428738"/>
            <a:ext cx="8229600" cy="423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600" y="6393544"/>
            <a:ext cx="2895600" cy="329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Copyright © 2009 Indufor Oy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59" y="6393544"/>
            <a:ext cx="606861" cy="329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5463D4-0E9F-41C7-83EB-28ACBF9756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IND_LB01_slogan____B____RGB.jp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16000" y="5724000"/>
            <a:ext cx="2315095" cy="9966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6575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00113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5571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04975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47514" y="1988840"/>
            <a:ext cx="8448972" cy="1040694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XVII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Петербургский Международный Лесопромышленный </a:t>
            </a:r>
            <a:r>
              <a:rPr lang="ru-RU" sz="1600" dirty="0" smtClean="0">
                <a:solidFill>
                  <a:schemeClr val="tx1"/>
                </a:solidFill>
              </a:rPr>
              <a:t>Форум</a:t>
            </a:r>
            <a:r>
              <a:rPr lang="fi-FI" sz="16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Санкт-Петербург</a:t>
            </a:r>
            <a:r>
              <a:rPr lang="fi-FI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Россия</a:t>
            </a:r>
            <a:endParaRPr lang="fi-FI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Ярно Сеппяля</a:t>
            </a:r>
            <a:r>
              <a:rPr lang="fi-FI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smtClean="0">
                <a:solidFill>
                  <a:schemeClr val="tx1"/>
                </a:solidFill>
              </a:rPr>
              <a:t>Руководитель отдела лесной промышленности и </a:t>
            </a:r>
            <a:r>
              <a:rPr lang="ru-RU" sz="1600" dirty="0" err="1" smtClean="0">
                <a:solidFill>
                  <a:schemeClr val="tx1"/>
                </a:solidFill>
              </a:rPr>
              <a:t>биорешений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1500" y="428606"/>
            <a:ext cx="8520980" cy="1470025"/>
          </a:xfrm>
        </p:spPr>
        <p:txBody>
          <a:bodyPr>
            <a:normAutofit/>
          </a:bodyPr>
          <a:lstStyle/>
          <a:p>
            <a:r>
              <a:rPr lang="ru-RU" sz="2400" dirty="0"/>
              <a:t>Надежное и стабильное лесообеспечение как залог успешного функционирования ЛПК в </a:t>
            </a:r>
            <a:r>
              <a:rPr lang="ru-RU" sz="2400" dirty="0" smtClean="0"/>
              <a:t>России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357158" y="6151765"/>
            <a:ext cx="2133600" cy="32954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29 сентября</a:t>
            </a:r>
            <a:r>
              <a:rPr lang="en-US" dirty="0" smtClean="0">
                <a:solidFill>
                  <a:schemeClr val="tx1"/>
                </a:solidFill>
              </a:rPr>
              <a:t> 2015</a:t>
            </a:r>
            <a:r>
              <a:rPr lang="ru-RU" dirty="0" smtClean="0">
                <a:solidFill>
                  <a:schemeClr val="tx1"/>
                </a:solidFill>
              </a:rPr>
              <a:t> г.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Сырье </a:t>
            </a:r>
            <a:r>
              <a:rPr lang="en-US" sz="2400" dirty="0"/>
              <a:t>– </a:t>
            </a:r>
            <a:r>
              <a:rPr lang="ru-RU" sz="2400" dirty="0"/>
              <a:t>Пиловочник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800" b="0" i="1" dirty="0"/>
              <a:t>Аналогично балансам цены на пиловочник </a:t>
            </a:r>
            <a:r>
              <a:rPr lang="ru-RU" sz="1800" b="0" i="1" dirty="0" smtClean="0"/>
              <a:t>по-прежнему самые низкие </a:t>
            </a:r>
            <a:r>
              <a:rPr lang="ru-RU" sz="1800" b="0" i="1" dirty="0"/>
              <a:t>среди основных стран-конкурентов, но их рост значительно больше чем, например, в Канаде и Финляндии</a:t>
            </a:r>
            <a:r>
              <a:rPr lang="en-US" sz="1800" b="0" i="1" dirty="0"/>
              <a:t>.</a:t>
            </a:r>
            <a:endParaRPr lang="fi-FI" sz="18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08894"/>
            <a:ext cx="4040188" cy="639762"/>
          </a:xfrm>
        </p:spPr>
        <p:txBody>
          <a:bodyPr/>
          <a:lstStyle/>
          <a:p>
            <a:r>
              <a:rPr lang="ru-RU" sz="1600" dirty="0"/>
              <a:t>Цены на пиловочник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fi-FI" sz="1600" dirty="0"/>
              <a:t>2014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146942"/>
              </p:ext>
            </p:extLst>
          </p:nvPr>
        </p:nvGraphicFramePr>
        <p:xfrm>
          <a:off x="457200" y="2174875"/>
          <a:ext cx="4040188" cy="2982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Изменение цен на пиловочник в </a:t>
            </a:r>
            <a:r>
              <a:rPr lang="en-US" sz="1600" dirty="0" smtClean="0"/>
              <a:t>2006-2014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7912218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9782" y="2102659"/>
            <a:ext cx="588623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/>
              <a:t>Руб.</a:t>
            </a:r>
            <a:r>
              <a:rPr lang="fi-FI" sz="1000" dirty="0"/>
              <a:t>/</a:t>
            </a:r>
            <a:r>
              <a:rPr lang="ru-RU" sz="1000" dirty="0"/>
              <a:t>м</a:t>
            </a:r>
            <a:r>
              <a:rPr lang="fi-FI" sz="1000" baseline="30000" dirty="0"/>
              <a:t>3</a:t>
            </a:r>
          </a:p>
          <a:p>
            <a:endParaRPr lang="fi-FI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40047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Сырье </a:t>
            </a:r>
            <a:r>
              <a:rPr lang="en-US" sz="2400" dirty="0" smtClean="0"/>
              <a:t>– </a:t>
            </a:r>
            <a:r>
              <a:rPr lang="ru-RU" sz="2400" dirty="0" smtClean="0"/>
              <a:t>Обзор цен на круглую древесину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600" b="0" i="1" dirty="0"/>
              <a:t>Несколько факторов оказывают влияние на развитие цен на круглую древесину в России</a:t>
            </a:r>
            <a:r>
              <a:rPr lang="en-US" sz="1600" b="0" i="1" dirty="0"/>
              <a:t>. </a:t>
            </a:r>
            <a:r>
              <a:rPr lang="ru-RU" sz="1600" b="0" i="1" dirty="0"/>
              <a:t>Дорожная инфраструктура останется одной из ключевых проблем</a:t>
            </a:r>
            <a:r>
              <a:rPr lang="en-US" sz="1600" b="0" i="1" dirty="0"/>
              <a:t>. </a:t>
            </a:r>
            <a:endParaRPr lang="fi-FI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Ориентировочная структура </a:t>
            </a:r>
            <a:r>
              <a:rPr lang="en-US" sz="1600" dirty="0"/>
              <a:t> </a:t>
            </a:r>
            <a:r>
              <a:rPr lang="ru-RU" sz="1600" dirty="0"/>
              <a:t>стоимости пиловочника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33009810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61806" y="1628775"/>
            <a:ext cx="4040188" cy="3943912"/>
          </a:xfrm>
        </p:spPr>
        <p:txBody>
          <a:bodyPr>
            <a:normAutofit fontScale="92500" lnSpcReduction="10000"/>
          </a:bodyPr>
          <a:lstStyle/>
          <a:p>
            <a:pPr marL="177800" lvl="1" indent="-177800">
              <a:buSzPct val="75000"/>
              <a:buBlip>
                <a:blip r:embed="rId3"/>
              </a:buBlip>
            </a:pPr>
            <a:r>
              <a:rPr lang="ru-RU" sz="1400" dirty="0"/>
              <a:t>Конкурентоспособность российского сырья столкнется с серьезными проблемами в течение нескольких следующих лет</a:t>
            </a:r>
            <a:r>
              <a:rPr lang="en-US" sz="1400" dirty="0"/>
              <a:t>:</a:t>
            </a:r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/>
              <a:t>В отличие от многих конкурирующих стран</a:t>
            </a:r>
            <a:r>
              <a:rPr lang="en-US" sz="1400" dirty="0"/>
              <a:t> </a:t>
            </a:r>
            <a:r>
              <a:rPr lang="ru-RU" sz="1400" dirty="0"/>
              <a:t>стоимость древесины на корню в России очень низкая, а стоимость пиловочника состоит преимущественно из</a:t>
            </a:r>
            <a:r>
              <a:rPr lang="en-US" sz="1400" dirty="0"/>
              <a:t> </a:t>
            </a:r>
            <a:r>
              <a:rPr lang="ru-RU" sz="1400" dirty="0"/>
              <a:t>стоимости лесозаготовки и транспортировки</a:t>
            </a:r>
            <a:r>
              <a:rPr lang="en-US" sz="1400" dirty="0"/>
              <a:t>. </a:t>
            </a:r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/>
              <a:t>Таким образом</a:t>
            </a:r>
            <a:r>
              <a:rPr lang="en-US" sz="1400" dirty="0"/>
              <a:t>, </a:t>
            </a:r>
            <a:r>
              <a:rPr lang="ru-RU" sz="1400" dirty="0"/>
              <a:t>влияние рыночных факторов, способствующих снижению стоимости на </a:t>
            </a:r>
            <a:r>
              <a:rPr lang="ru-RU" sz="1400" dirty="0" smtClean="0"/>
              <a:t>корню, </a:t>
            </a:r>
            <a:r>
              <a:rPr lang="ru-RU" sz="1400" dirty="0"/>
              <a:t>не так велико, как в странах-конкурентах.</a:t>
            </a:r>
            <a:endParaRPr lang="en-US" sz="1400" dirty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/>
              <a:t>Более того</a:t>
            </a:r>
            <a:r>
              <a:rPr lang="en-US" sz="1400" dirty="0"/>
              <a:t>, </a:t>
            </a:r>
            <a:r>
              <a:rPr lang="ru-RU" sz="1400" dirty="0"/>
              <a:t>инфляция увеличит производственную себестоимость лесозаготовки и логистики</a:t>
            </a:r>
            <a:r>
              <a:rPr lang="en-US" sz="1400" dirty="0"/>
              <a:t>. </a:t>
            </a:r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/>
              <a:t>Дорожная инфраструктура продолжит представлять</a:t>
            </a:r>
            <a:r>
              <a:rPr lang="en-US" sz="1400" dirty="0"/>
              <a:t> </a:t>
            </a:r>
            <a:r>
              <a:rPr lang="ru-RU" sz="1400" dirty="0"/>
              <a:t>определенные трудности</a:t>
            </a:r>
            <a:r>
              <a:rPr lang="en-US" sz="1400" dirty="0"/>
              <a:t>. </a:t>
            </a:r>
            <a:r>
              <a:rPr lang="ru-RU" sz="1400" dirty="0"/>
              <a:t>Необходимы инвестиции капитала в лесную инфраструктуру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9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3532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Лесообеспечение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ru-RU" sz="2400" dirty="0" smtClean="0"/>
              <a:t>Прогноз себестоимости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800" b="0" i="1" dirty="0" smtClean="0"/>
              <a:t>В реальном выражении ожидается увеличение себестоимости </a:t>
            </a:r>
            <a:r>
              <a:rPr lang="ru-RU" sz="1800" b="0" i="1" dirty="0" smtClean="0"/>
              <a:t>на более чем </a:t>
            </a:r>
            <a:r>
              <a:rPr lang="en-US" sz="1800" b="0" i="1" dirty="0" smtClean="0"/>
              <a:t>3</a:t>
            </a:r>
            <a:r>
              <a:rPr lang="ru-RU" sz="1800" b="0" i="1" dirty="0" smtClean="0"/>
              <a:t>0</a:t>
            </a:r>
            <a:r>
              <a:rPr lang="en-US" sz="1800" b="0" i="1" dirty="0" smtClean="0"/>
              <a:t>% </a:t>
            </a:r>
            <a:r>
              <a:rPr lang="ru-RU" sz="1800" b="0" i="1" dirty="0" smtClean="0"/>
              <a:t>преимущественно за счет</a:t>
            </a:r>
            <a:r>
              <a:rPr lang="en-US" sz="1800" b="0" i="1" dirty="0" smtClean="0"/>
              <a:t> </a:t>
            </a:r>
            <a:r>
              <a:rPr lang="ru-RU" sz="1800" b="0" i="1" dirty="0" smtClean="0"/>
              <a:t>увеличения расстояния транспортировки, а также стоимости строительства и ремонта дорог</a:t>
            </a:r>
            <a:r>
              <a:rPr lang="en-US" sz="1800" b="0" i="1" dirty="0" smtClean="0"/>
              <a:t>.</a:t>
            </a:r>
            <a:endParaRPr lang="fi-FI" sz="1800" b="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061047"/>
          </a:xfrm>
        </p:spPr>
        <p:txBody>
          <a:bodyPr>
            <a:normAutofit fontScale="92500" lnSpcReduction="10000"/>
          </a:bodyPr>
          <a:lstStyle/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Возрастающие расстояния транспортировки увеличат</a:t>
            </a:r>
            <a:r>
              <a:rPr lang="en-US" sz="1400" dirty="0" smtClean="0"/>
              <a:t> </a:t>
            </a:r>
            <a:r>
              <a:rPr lang="ru-RU" sz="1400" dirty="0" smtClean="0"/>
              <a:t>ее стоимость, наравне с ростом себестоимости строительства и ремонта дорог на кубометр древесины. Тем не менее, ожидается, что общая производительность в обоих случаях улучшится в связи с более высоким качеством дорог и новыми компаниями с эффективным оборудованием и высокой производительностью </a:t>
            </a:r>
            <a:r>
              <a:rPr lang="ru-RU" sz="1400" dirty="0" smtClean="0"/>
              <a:t>в строительстве </a:t>
            </a:r>
            <a:r>
              <a:rPr lang="ru-RU" sz="1400" dirty="0" smtClean="0"/>
              <a:t>дорог.  </a:t>
            </a: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Сортиментная лесозаготовка требует больших капиталовложений</a:t>
            </a:r>
            <a:r>
              <a:rPr lang="en-US" sz="1400" dirty="0" smtClean="0"/>
              <a:t>, </a:t>
            </a:r>
            <a:r>
              <a:rPr lang="ru-RU" sz="1400" dirty="0" smtClean="0"/>
              <a:t>так как почти половину стоимости составляет амортизация</a:t>
            </a:r>
            <a:r>
              <a:rPr lang="en-US" sz="1400" dirty="0" smtClean="0"/>
              <a:t>. </a:t>
            </a:r>
            <a:r>
              <a:rPr lang="ru-RU" sz="1400" dirty="0" smtClean="0"/>
              <a:t>Ожидается, что цены на топливо</a:t>
            </a:r>
            <a:r>
              <a:rPr lang="en-US" sz="1400" dirty="0" smtClean="0"/>
              <a:t>, </a:t>
            </a:r>
            <a:r>
              <a:rPr lang="ru-RU" sz="1400" dirty="0" smtClean="0"/>
              <a:t>ГСМ и рабочую силу будут расти быстрее, чем стоимость закупки оборудования</a:t>
            </a:r>
            <a:r>
              <a:rPr lang="en-US" sz="1400" dirty="0" smtClean="0"/>
              <a:t>.</a:t>
            </a: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Себестоимость при использовании форвардера требует меньших капиталовложений, чем при использовании </a:t>
            </a:r>
            <a:r>
              <a:rPr lang="ru-RU" sz="1400" dirty="0" smtClean="0"/>
              <a:t>харвестера. Доля </a:t>
            </a:r>
            <a:r>
              <a:rPr lang="ru-RU" sz="1400" dirty="0" smtClean="0"/>
              <a:t>труда </a:t>
            </a:r>
            <a:r>
              <a:rPr lang="ru-RU" sz="1400" dirty="0" smtClean="0"/>
              <a:t>при этом имеет большую роль</a:t>
            </a:r>
            <a:r>
              <a:rPr lang="en-US" sz="1400" dirty="0" smtClean="0"/>
              <a:t>. </a:t>
            </a:r>
            <a:r>
              <a:rPr lang="ru-RU" sz="1400" dirty="0" smtClean="0"/>
              <a:t>Будущая стоимость будет расти довольно равномерно за счет стоимости трудовых ресурсов</a:t>
            </a:r>
            <a:r>
              <a:rPr lang="en-US" sz="1400" dirty="0" smtClean="0"/>
              <a:t>, </a:t>
            </a:r>
            <a:r>
              <a:rPr lang="ru-RU" sz="1400" dirty="0" smtClean="0"/>
              <a:t>топлива</a:t>
            </a:r>
            <a:r>
              <a:rPr lang="en-US" sz="1400" dirty="0" smtClean="0"/>
              <a:t>, </a:t>
            </a:r>
            <a:r>
              <a:rPr lang="ru-RU" sz="1400" dirty="0" smtClean="0"/>
              <a:t>колес и цепей</a:t>
            </a:r>
            <a:r>
              <a:rPr lang="en-US" sz="1400" dirty="0" smtClean="0"/>
              <a:t>, </a:t>
            </a:r>
            <a:r>
              <a:rPr lang="ru-RU" sz="1400" dirty="0" smtClean="0"/>
              <a:t>запчастей и ремонта</a:t>
            </a:r>
            <a:r>
              <a:rPr lang="en-US" sz="1400" dirty="0" smtClean="0"/>
              <a:t>.</a:t>
            </a:r>
            <a:endParaRPr lang="fi-FI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6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992096"/>
              </p:ext>
            </p:extLst>
          </p:nvPr>
        </p:nvGraphicFramePr>
        <p:xfrm>
          <a:off x="4648200" y="1600200"/>
          <a:ext cx="4038600" cy="39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70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prstClr val="black"/>
                </a:solidFill>
              </a:rPr>
              <a:t>Инфраструктура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– </a:t>
            </a:r>
            <a:r>
              <a:rPr lang="ru-RU" sz="2400" dirty="0" smtClean="0">
                <a:solidFill>
                  <a:prstClr val="black"/>
                </a:solidFill>
              </a:rPr>
              <a:t>Стоимость строительства дорог</a:t>
            </a:r>
            <a:r>
              <a:rPr lang="fi-FI" sz="2400" dirty="0">
                <a:solidFill>
                  <a:srgbClr val="FF0000"/>
                </a:solidFill>
              </a:rPr>
              <a:t/>
            </a:r>
            <a:br>
              <a:rPr lang="fi-FI" sz="2400" dirty="0">
                <a:solidFill>
                  <a:srgbClr val="FF0000"/>
                </a:solidFill>
              </a:rPr>
            </a:br>
            <a:r>
              <a:rPr lang="ru-RU" sz="1600" b="0" i="1" dirty="0" smtClean="0">
                <a:solidFill>
                  <a:prstClr val="black"/>
                </a:solidFill>
              </a:rPr>
              <a:t>Средняя стоимость строительства дорог в России одна из наиболее высоких в мире</a:t>
            </a:r>
            <a:r>
              <a:rPr lang="fi-FI" sz="1600" b="0" i="1" dirty="0" smtClean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Сравнение стоимости строительства </a:t>
            </a:r>
            <a:r>
              <a:rPr lang="ru-RU" sz="1600" dirty="0" smtClean="0"/>
              <a:t>дорог</a:t>
            </a:r>
            <a:endParaRPr lang="en-GB" sz="1600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96641194"/>
              </p:ext>
            </p:extLst>
          </p:nvPr>
        </p:nvGraphicFramePr>
        <p:xfrm>
          <a:off x="457200" y="2174875"/>
          <a:ext cx="4040188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Сравнение стоимости строительства </a:t>
            </a:r>
            <a:r>
              <a:rPr lang="ru-RU" sz="1600" dirty="0" smtClean="0"/>
              <a:t>дорог</a:t>
            </a:r>
            <a:endParaRPr lang="en-GB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85593746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1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Лесообеспечение </a:t>
            </a:r>
            <a:r>
              <a:rPr lang="en-US" sz="2400" dirty="0" smtClean="0"/>
              <a:t>– </a:t>
            </a:r>
            <a:r>
              <a:rPr lang="ru-RU" sz="2400" dirty="0" smtClean="0"/>
              <a:t>Необходимость интенсивного </a:t>
            </a:r>
            <a:r>
              <a:rPr lang="ru-RU" sz="2400" dirty="0" smtClean="0"/>
              <a:t>управления лесным ресурсами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b="0" i="1" dirty="0"/>
              <a:t>Экстенсивная модель ведения лесного хозяйства привела к </a:t>
            </a:r>
            <a:r>
              <a:rPr lang="ru-RU" sz="1600" b="0" i="1" dirty="0" err="1" smtClean="0"/>
              <a:t>нежелаемой</a:t>
            </a:r>
            <a:r>
              <a:rPr lang="en-US" sz="1600" b="0" i="1" dirty="0" smtClean="0"/>
              <a:t> </a:t>
            </a:r>
            <a:r>
              <a:rPr lang="ru-RU" sz="1600" b="0" i="1" dirty="0"/>
              <a:t>структуре</a:t>
            </a:r>
            <a:r>
              <a:rPr lang="en-US" sz="1600" b="0" i="1" dirty="0"/>
              <a:t> </a:t>
            </a:r>
            <a:r>
              <a:rPr lang="ru-RU" sz="1600" b="0" i="1" dirty="0"/>
              <a:t>лесных участков</a:t>
            </a:r>
            <a:r>
              <a:rPr lang="en-US" sz="1600" b="0" i="1" dirty="0"/>
              <a:t>. </a:t>
            </a:r>
            <a:r>
              <a:rPr lang="ru-RU" sz="1600" b="0" i="1" dirty="0"/>
              <a:t>Компаниям приходится проходить все большие расстояния в поисках хороших лесных участков</a:t>
            </a:r>
            <a:r>
              <a:rPr lang="en-US" sz="1600" b="0" i="1" dirty="0"/>
              <a:t>. </a:t>
            </a:r>
            <a:r>
              <a:rPr lang="ru-RU" sz="1600" b="0" i="1" dirty="0"/>
              <a:t>Внедрение интенсивного </a:t>
            </a:r>
            <a:r>
              <a:rPr lang="ru-RU" sz="1600" b="0" i="1" dirty="0" smtClean="0"/>
              <a:t>лесоуправления </a:t>
            </a:r>
            <a:r>
              <a:rPr lang="ru-RU" sz="1600" b="0" i="1" dirty="0"/>
              <a:t>позволило бы более эффективно использовать лесные ресурсы</a:t>
            </a:r>
            <a:r>
              <a:rPr lang="en-US" sz="1600" b="0" i="1" dirty="0"/>
              <a:t>.</a:t>
            </a:r>
            <a:endParaRPr lang="fi-FI" sz="16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926211"/>
            <a:ext cx="3998818" cy="4239093"/>
          </a:xfrm>
        </p:spPr>
        <p:txBody>
          <a:bodyPr>
            <a:normAutofit/>
          </a:bodyPr>
          <a:lstStyle/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200" dirty="0" smtClean="0"/>
              <a:t>Методы интенсивного лесоуправления предполагают</a:t>
            </a:r>
            <a:endParaRPr lang="en-GB" sz="1200" dirty="0" smtClean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200" dirty="0" smtClean="0"/>
              <a:t>Успешное лесовозобновление</a:t>
            </a:r>
            <a:endParaRPr lang="en-GB" sz="1200" dirty="0" smtClean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200" dirty="0" smtClean="0"/>
              <a:t>Уход за лесом</a:t>
            </a:r>
            <a:endParaRPr lang="en-GB" sz="1200" dirty="0" smtClean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200" dirty="0" smtClean="0"/>
              <a:t>Рубки промежуточного пользования</a:t>
            </a:r>
            <a:endParaRPr lang="en-GB" sz="1200" dirty="0" smtClean="0"/>
          </a:p>
          <a:p>
            <a:pPr marL="1004888" lvl="3" indent="-285750">
              <a:buSzPct val="75000"/>
              <a:buFont typeface="Wingdings" panose="05000000000000000000" pitchFamily="2" charset="2"/>
              <a:buChar char="Ø"/>
            </a:pPr>
            <a:r>
              <a:rPr lang="ru-RU" sz="1200" dirty="0" smtClean="0"/>
              <a:t>Более высокая продуктивность насаждения</a:t>
            </a:r>
            <a:endParaRPr lang="en-GB" sz="1200" dirty="0" smtClean="0"/>
          </a:p>
          <a:p>
            <a:pPr marL="1004888" lvl="3" indent="-285750">
              <a:buSzPct val="75000"/>
              <a:buFont typeface="Wingdings" panose="05000000000000000000" pitchFamily="2" charset="2"/>
              <a:buChar char="Ø"/>
            </a:pPr>
            <a:r>
              <a:rPr lang="ru-RU" sz="1200" dirty="0" smtClean="0"/>
              <a:t>Более высокое качество древесины</a:t>
            </a:r>
            <a:r>
              <a:rPr lang="en-GB" sz="1200" dirty="0" smtClean="0"/>
              <a:t> </a:t>
            </a:r>
            <a:endParaRPr lang="ru-RU" sz="1200" dirty="0" smtClean="0"/>
          </a:p>
          <a:p>
            <a:pPr marL="1004888" lvl="3" indent="-285750">
              <a:buSzPct val="75000"/>
              <a:buFont typeface="Wingdings" panose="05000000000000000000" pitchFamily="2" charset="2"/>
              <a:buChar char="Ø"/>
            </a:pPr>
            <a:r>
              <a:rPr lang="ru-RU" sz="1200" dirty="0" smtClean="0"/>
              <a:t>Более низкая доля</a:t>
            </a:r>
            <a:r>
              <a:rPr lang="en-GB" sz="1200" dirty="0" smtClean="0"/>
              <a:t> </a:t>
            </a:r>
            <a:r>
              <a:rPr lang="ru-RU" sz="1200" dirty="0" smtClean="0"/>
              <a:t>смешанных лиственных насаждений</a:t>
            </a:r>
            <a:endParaRPr lang="en-GB" sz="1200" dirty="0" smtClean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200" dirty="0" smtClean="0"/>
              <a:t>На </a:t>
            </a:r>
            <a:r>
              <a:rPr lang="ru-RU" sz="1200" dirty="0" err="1" smtClean="0"/>
              <a:t>северо</a:t>
            </a:r>
            <a:r>
              <a:rPr lang="en-GB" sz="1200" dirty="0"/>
              <a:t>-</a:t>
            </a:r>
            <a:r>
              <a:rPr lang="ru-RU" sz="1200" dirty="0" smtClean="0"/>
              <a:t>западе России остается все меньше хороших участков для лесозаготовки с достаточным количеством круглой древесины, расположенных рядом с производствами  </a:t>
            </a: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200" dirty="0" smtClean="0"/>
              <a:t>Также в Сибири существует необходимость в</a:t>
            </a:r>
            <a:r>
              <a:rPr lang="en-GB" sz="1200" dirty="0" smtClean="0"/>
              <a:t> </a:t>
            </a:r>
            <a:r>
              <a:rPr lang="ru-RU" sz="1200" dirty="0" smtClean="0"/>
              <a:t>поиске </a:t>
            </a:r>
            <a:r>
              <a:rPr lang="ru-RU" sz="1200" dirty="0" smtClean="0"/>
              <a:t>прежде не пройденных участков </a:t>
            </a:r>
            <a:r>
              <a:rPr lang="ru-RU" sz="1200" dirty="0" smtClean="0"/>
              <a:t>для лесозаготовки</a:t>
            </a:r>
            <a:endParaRPr lang="en-GB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33" y="2007102"/>
            <a:ext cx="2492857" cy="140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62" y="3481835"/>
            <a:ext cx="2233810" cy="1675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437" y="3481835"/>
            <a:ext cx="2233810" cy="16753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57332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Фото</a:t>
            </a:r>
            <a:r>
              <a:rPr lang="fi-FI" sz="1000" dirty="0" smtClean="0"/>
              <a:t>: </a:t>
            </a:r>
            <a:r>
              <a:rPr lang="ru-RU" sz="1000" dirty="0" smtClean="0"/>
              <a:t>Сверху</a:t>
            </a:r>
            <a:r>
              <a:rPr lang="fi-FI" sz="1000" dirty="0" smtClean="0"/>
              <a:t>: </a:t>
            </a:r>
            <a:r>
              <a:rPr lang="ru-RU" sz="1000" dirty="0" smtClean="0"/>
              <a:t>смешанный</a:t>
            </a:r>
            <a:r>
              <a:rPr lang="fi-FI" sz="1000" dirty="0" smtClean="0"/>
              <a:t> </a:t>
            </a:r>
            <a:r>
              <a:rPr lang="ru-RU" sz="1000" dirty="0" smtClean="0"/>
              <a:t>лес среднего возраста в Иркутской области. Слева</a:t>
            </a:r>
            <a:r>
              <a:rPr lang="fi-FI" sz="1000" dirty="0" smtClean="0"/>
              <a:t>: </a:t>
            </a:r>
            <a:r>
              <a:rPr lang="ru-RU" sz="1000" dirty="0" smtClean="0"/>
              <a:t>Неухоженный </a:t>
            </a:r>
            <a:r>
              <a:rPr lang="ru-RU" sz="1000" dirty="0" smtClean="0"/>
              <a:t>молодой лесной </a:t>
            </a:r>
            <a:r>
              <a:rPr lang="ru-RU" sz="1000" dirty="0" smtClean="0"/>
              <a:t>участок</a:t>
            </a:r>
            <a:r>
              <a:rPr lang="fi-FI" sz="1000" dirty="0" smtClean="0"/>
              <a:t> </a:t>
            </a:r>
            <a:r>
              <a:rPr lang="ru-RU" sz="1000" dirty="0" smtClean="0"/>
              <a:t>в </a:t>
            </a:r>
            <a:r>
              <a:rPr lang="ru-RU" sz="1000" dirty="0" smtClean="0"/>
              <a:t>Республике </a:t>
            </a:r>
            <a:r>
              <a:rPr lang="ru-RU" sz="1000" dirty="0" smtClean="0"/>
              <a:t>Карелия.</a:t>
            </a:r>
            <a:r>
              <a:rPr lang="fi-FI" sz="1000" dirty="0" smtClean="0"/>
              <a:t> </a:t>
            </a:r>
            <a:r>
              <a:rPr lang="ru-RU" sz="1000" dirty="0" smtClean="0"/>
              <a:t>Справа</a:t>
            </a:r>
            <a:r>
              <a:rPr lang="fi-FI" sz="1000" dirty="0" smtClean="0"/>
              <a:t>: </a:t>
            </a:r>
            <a:r>
              <a:rPr lang="ru-RU" sz="1000" dirty="0"/>
              <a:t>Молодой смешанный</a:t>
            </a:r>
            <a:r>
              <a:rPr lang="fi-FI" sz="1000" dirty="0"/>
              <a:t> </a:t>
            </a:r>
            <a:r>
              <a:rPr lang="ru-RU" sz="1000" dirty="0"/>
              <a:t>лес</a:t>
            </a:r>
            <a:r>
              <a:rPr lang="fi-FI" sz="1000" dirty="0" smtClean="0"/>
              <a:t> </a:t>
            </a:r>
            <a:r>
              <a:rPr lang="ru-RU" sz="1000" dirty="0"/>
              <a:t>в Иркутской </a:t>
            </a:r>
            <a:r>
              <a:rPr lang="ru-RU" sz="1000" dirty="0" smtClean="0"/>
              <a:t>области.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883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7"/>
            <a:ext cx="8679338" cy="1354137"/>
          </a:xfrm>
        </p:spPr>
        <p:txBody>
          <a:bodyPr>
            <a:normAutofit fontScale="90000"/>
          </a:bodyPr>
          <a:lstStyle/>
          <a:p>
            <a:pPr lvl="2" algn="l" rtl="0">
              <a:spcBef>
                <a:spcPct val="0"/>
              </a:spcBef>
            </a:pPr>
            <a:r>
              <a:rPr lang="ru-RU" sz="2700" b="1" dirty="0" smtClean="0"/>
              <a:t>Лесообеспечение</a:t>
            </a:r>
            <a:r>
              <a:rPr lang="en-US" sz="2700" b="1" dirty="0" smtClean="0"/>
              <a:t> – </a:t>
            </a:r>
            <a:r>
              <a:rPr lang="ru-RU" sz="2700" b="1" dirty="0" smtClean="0"/>
              <a:t>Зимняя лесозаготовка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i="1" dirty="0" smtClean="0">
                <a:solidFill>
                  <a:schemeClr val="tx1"/>
                </a:solidFill>
              </a:rPr>
              <a:t>Преобладающий способ ведения лесозаготовки</a:t>
            </a:r>
            <a:r>
              <a:rPr lang="en-US" i="1" dirty="0" smtClean="0">
                <a:solidFill>
                  <a:schemeClr val="tx1"/>
                </a:solidFill>
              </a:rPr>
              <a:t>. </a:t>
            </a:r>
            <a:r>
              <a:rPr lang="ru-RU" i="1" dirty="0" smtClean="0">
                <a:solidFill>
                  <a:schemeClr val="tx1"/>
                </a:solidFill>
              </a:rPr>
              <a:t>Необходимость регулярного обновления дорог и путей</a:t>
            </a:r>
            <a:r>
              <a:rPr lang="en-US" i="1" dirty="0" smtClean="0">
                <a:solidFill>
                  <a:schemeClr val="tx1"/>
                </a:solidFill>
              </a:rPr>
              <a:t>. </a:t>
            </a:r>
            <a:r>
              <a:rPr lang="ru-RU" i="1" dirty="0" smtClean="0">
                <a:solidFill>
                  <a:schemeClr val="tx1"/>
                </a:solidFill>
              </a:rPr>
              <a:t>Предполагает значительный парк лесозаготовительного оборудования в связи с </a:t>
            </a:r>
            <a:r>
              <a:rPr lang="ru-RU" sz="1800" b="0" i="1" dirty="0" smtClean="0">
                <a:solidFill>
                  <a:schemeClr val="tx1"/>
                </a:solidFill>
              </a:rPr>
              <a:t>более коротким периодом лесозаготовки</a:t>
            </a:r>
            <a:r>
              <a:rPr lang="en-US" sz="1800" b="0" i="1" dirty="0" smtClean="0">
                <a:solidFill>
                  <a:schemeClr val="tx1"/>
                </a:solidFill>
              </a:rPr>
              <a:t>.</a:t>
            </a:r>
            <a:endParaRPr lang="fi-FI" sz="1800" b="0" i="1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Годовые капитальные затраты при лесозаготовке лишь в зимнее время</a:t>
            </a:r>
            <a:endParaRPr lang="en-US" sz="16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13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48709171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C:\Users\matias.pekkanen\Desktop\Kuvat Raporttiin\Bulldoze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6040" y="1569349"/>
            <a:ext cx="2822826" cy="196095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matias.pekkanen\AppData\Local\Microsoft\Windows\Temporary Internet Files\Content.Word\Log truck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" b="3990"/>
          <a:stretch/>
        </p:blipFill>
        <p:spPr bwMode="auto">
          <a:xfrm>
            <a:off x="1309816" y="3590165"/>
            <a:ext cx="2829050" cy="19990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57332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Фото</a:t>
            </a:r>
            <a:r>
              <a:rPr lang="fi-FI" sz="1000" dirty="0" smtClean="0"/>
              <a:t>: </a:t>
            </a:r>
            <a:r>
              <a:rPr lang="ru-RU" sz="1000" dirty="0" smtClean="0"/>
              <a:t>Сверху</a:t>
            </a:r>
            <a:r>
              <a:rPr lang="fi-FI" sz="1000" dirty="0" smtClean="0"/>
              <a:t>: </a:t>
            </a:r>
            <a:r>
              <a:rPr lang="ru-RU" sz="1000" dirty="0" smtClean="0"/>
              <a:t>Бульдозер, прокладывающий</a:t>
            </a:r>
            <a:r>
              <a:rPr lang="fi-FI" sz="1000" dirty="0" smtClean="0"/>
              <a:t> </a:t>
            </a:r>
            <a:r>
              <a:rPr lang="ru-RU" sz="1000" dirty="0" smtClean="0"/>
              <a:t>лесовозную дорогу в Сибири.</a:t>
            </a:r>
            <a:r>
              <a:rPr lang="fi-FI" sz="1000" dirty="0" smtClean="0"/>
              <a:t> </a:t>
            </a:r>
            <a:r>
              <a:rPr lang="ru-RU" sz="1000" dirty="0" smtClean="0"/>
              <a:t>Снизу</a:t>
            </a:r>
            <a:r>
              <a:rPr lang="fi-FI" sz="1000" dirty="0" smtClean="0"/>
              <a:t>: </a:t>
            </a:r>
            <a:r>
              <a:rPr lang="ru-RU" sz="1000" dirty="0" smtClean="0"/>
              <a:t>Лесовоз с полной погрузкой</a:t>
            </a:r>
            <a:r>
              <a:rPr lang="fi-FI" sz="1000" dirty="0" smtClean="0"/>
              <a:t>, </a:t>
            </a:r>
            <a:r>
              <a:rPr lang="ru-RU" sz="1000" dirty="0" smtClean="0"/>
              <a:t>готовый к транспортировке на завод, Сибирь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011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1500" y="2388312"/>
            <a:ext cx="5856684" cy="14700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Новые тенденции и альтернативные режимы ведения работ</a:t>
            </a:r>
          </a:p>
        </p:txBody>
      </p:sp>
    </p:spTree>
    <p:extLst>
      <p:ext uri="{BB962C8B-B14F-4D97-AF65-F5344CB8AC3E}">
        <p14:creationId xmlns:p14="http://schemas.microsoft.com/office/powerpoint/2010/main" val="4011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Лесообеспечение</a:t>
            </a:r>
            <a:r>
              <a:rPr lang="en-US" sz="2700" dirty="0"/>
              <a:t> – </a:t>
            </a:r>
            <a:r>
              <a:rPr lang="ru-RU" sz="2700" dirty="0" smtClean="0"/>
              <a:t>Круглогодичная лесозаготовка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b="0" i="1" dirty="0" smtClean="0"/>
              <a:t>Некоторые компании осуществили анализ инвестиций в круглогодичную лесозаготовку, в том числе и в сеть лесных дорог</a:t>
            </a:r>
            <a:r>
              <a:rPr lang="ru-RU" sz="1600" b="0" i="1" dirty="0"/>
              <a:t> </a:t>
            </a:r>
            <a:r>
              <a:rPr lang="en-GB" sz="1600" b="0" i="1" dirty="0"/>
              <a:t>с </a:t>
            </a:r>
            <a:r>
              <a:rPr lang="en-GB" sz="1600" b="0" i="1" dirty="0" err="1"/>
              <a:t>прочным</a:t>
            </a:r>
            <a:r>
              <a:rPr lang="en-GB" sz="1600" b="0" i="1" dirty="0"/>
              <a:t> </a:t>
            </a:r>
            <a:r>
              <a:rPr lang="en-GB" sz="1600" b="0" i="1" dirty="0" err="1"/>
              <a:t>основанием</a:t>
            </a:r>
            <a:r>
              <a:rPr lang="en-GB" sz="1600" b="0" i="1" dirty="0"/>
              <a:t>, </a:t>
            </a:r>
            <a:r>
              <a:rPr lang="en-GB" sz="1600" b="0" i="1" dirty="0" err="1"/>
              <a:t>покрытием</a:t>
            </a:r>
            <a:r>
              <a:rPr lang="en-GB" sz="1600" b="0" i="1" dirty="0"/>
              <a:t> и </a:t>
            </a:r>
            <a:r>
              <a:rPr lang="en-GB" sz="1600" b="0" i="1" dirty="0" err="1"/>
              <a:t>дренажной</a:t>
            </a:r>
            <a:r>
              <a:rPr lang="en-GB" sz="1600" b="0" i="1" dirty="0"/>
              <a:t> </a:t>
            </a:r>
            <a:r>
              <a:rPr lang="en-GB" sz="1600" b="0" i="1" dirty="0" err="1" smtClean="0"/>
              <a:t>системой</a:t>
            </a:r>
            <a:r>
              <a:rPr lang="en-US" sz="1600" b="0" i="1" dirty="0" smtClean="0"/>
              <a:t>. </a:t>
            </a:r>
            <a:r>
              <a:rPr lang="ru-RU" sz="1600" b="0" i="1" dirty="0" smtClean="0"/>
              <a:t>После завершения строительства при надлежащей эксплуатации будет необходим лишь регулярный ремонт</a:t>
            </a:r>
            <a:r>
              <a:rPr lang="en-US" sz="1600" b="0" i="1" dirty="0" smtClean="0"/>
              <a:t>.</a:t>
            </a:r>
            <a:endParaRPr lang="fi-FI" sz="1600" b="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4008" y="1535113"/>
            <a:ext cx="4040188" cy="639762"/>
          </a:xfrm>
        </p:spPr>
        <p:txBody>
          <a:bodyPr>
            <a:normAutofit/>
          </a:bodyPr>
          <a:lstStyle/>
          <a:p>
            <a:r>
              <a:rPr lang="ru-RU" sz="1600" dirty="0"/>
              <a:t>Годовые капитальные затраты </a:t>
            </a:r>
            <a:r>
              <a:rPr lang="ru-RU" sz="1600" dirty="0" smtClean="0"/>
              <a:t>при круглогодичной лесозаготовке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2420576"/>
              </p:ext>
            </p:extLst>
          </p:nvPr>
        </p:nvGraphicFramePr>
        <p:xfrm>
          <a:off x="4644008" y="2174875"/>
          <a:ext cx="4040188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960" y="3579258"/>
            <a:ext cx="2679976" cy="2009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O:\Matias\Magistralny\P1090065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291" y="1682806"/>
            <a:ext cx="4149725" cy="18027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5733256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Фото</a:t>
            </a:r>
            <a:r>
              <a:rPr lang="fi-FI" sz="1000" dirty="0" smtClean="0"/>
              <a:t>: </a:t>
            </a:r>
            <a:r>
              <a:rPr lang="ru-RU" sz="1000" dirty="0" smtClean="0"/>
              <a:t>Сверху</a:t>
            </a:r>
            <a:r>
              <a:rPr lang="fi-FI" sz="1000" dirty="0" smtClean="0"/>
              <a:t>: </a:t>
            </a:r>
            <a:r>
              <a:rPr lang="ru-RU" sz="1000" dirty="0" smtClean="0"/>
              <a:t>Ход строительства дорог в Сибири. Снизу</a:t>
            </a:r>
            <a:r>
              <a:rPr lang="fi-FI" sz="1000" dirty="0" smtClean="0"/>
              <a:t>: </a:t>
            </a:r>
            <a:r>
              <a:rPr lang="ru-RU" sz="1000" dirty="0" smtClean="0"/>
              <a:t>Прибытие груженых лесовозов</a:t>
            </a:r>
            <a:r>
              <a:rPr lang="fi-FI" sz="1000" dirty="0" smtClean="0"/>
              <a:t> </a:t>
            </a:r>
            <a:r>
              <a:rPr lang="ru-RU" sz="1000" dirty="0" smtClean="0"/>
              <a:t>на лесопильное производство на северо-западе России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6490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Лесозаготовка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ru-RU" sz="2700" dirty="0" smtClean="0"/>
              <a:t>Зимняя</a:t>
            </a:r>
            <a:r>
              <a:rPr lang="en-US" sz="2700" dirty="0" smtClean="0"/>
              <a:t> vs. </a:t>
            </a:r>
            <a:r>
              <a:rPr lang="ru-RU" sz="2700" dirty="0" smtClean="0"/>
              <a:t>круглогодичная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b="0" i="1" dirty="0" err="1"/>
              <a:t>Г</a:t>
            </a:r>
            <a:r>
              <a:rPr lang="en-GB" sz="1600" b="0" i="1" dirty="0" err="1" smtClean="0"/>
              <a:t>рафик</a:t>
            </a:r>
            <a:r>
              <a:rPr lang="en-GB" sz="1600" b="0" i="1" dirty="0" smtClean="0"/>
              <a:t> </a:t>
            </a:r>
            <a:r>
              <a:rPr lang="en-GB" sz="1600" b="0" i="1" dirty="0" err="1"/>
              <a:t>строительства</a:t>
            </a:r>
            <a:r>
              <a:rPr lang="en-GB" sz="1600" b="0" i="1" dirty="0"/>
              <a:t> и </a:t>
            </a:r>
            <a:r>
              <a:rPr lang="en-GB" sz="1600" b="0" i="1" dirty="0" err="1"/>
              <a:t>уровень</a:t>
            </a:r>
            <a:r>
              <a:rPr lang="en-GB" sz="1600" b="0" i="1" dirty="0"/>
              <a:t> </a:t>
            </a:r>
            <a:r>
              <a:rPr lang="en-GB" sz="1600" b="0" i="1" dirty="0" err="1"/>
              <a:t>инвестиций</a:t>
            </a:r>
            <a:r>
              <a:rPr lang="en-GB" sz="1600" b="0" i="1" dirty="0"/>
              <a:t> в </a:t>
            </a:r>
            <a:r>
              <a:rPr lang="en-GB" sz="1600" b="0" i="1" dirty="0" err="1"/>
              <a:t>круглогодичн</a:t>
            </a:r>
            <a:r>
              <a:rPr lang="ru-RU" sz="1600" b="0" i="1" dirty="0" err="1"/>
              <a:t>ую</a:t>
            </a:r>
            <a:r>
              <a:rPr lang="en-GB" sz="1600" b="0" i="1" dirty="0"/>
              <a:t> и </a:t>
            </a:r>
            <a:r>
              <a:rPr lang="ru-RU" sz="1600" b="0" i="1" dirty="0"/>
              <a:t>традиционную в России </a:t>
            </a:r>
            <a:r>
              <a:rPr lang="en-GB" sz="1600" b="0" i="1" dirty="0" err="1"/>
              <a:t>зимн</a:t>
            </a:r>
            <a:r>
              <a:rPr lang="ru-RU" sz="1600" b="0" i="1" dirty="0" err="1"/>
              <a:t>юю</a:t>
            </a:r>
            <a:r>
              <a:rPr lang="en-GB" sz="1600" b="0" i="1" dirty="0"/>
              <a:t> </a:t>
            </a:r>
            <a:r>
              <a:rPr lang="ru-RU" sz="1600" b="0" i="1" dirty="0"/>
              <a:t>лесозаготовку</a:t>
            </a:r>
            <a:r>
              <a:rPr lang="en-GB" sz="1600" b="0" i="1" dirty="0"/>
              <a:t> </a:t>
            </a:r>
            <a:r>
              <a:rPr lang="en-GB" sz="1600" b="0" i="1" dirty="0" err="1"/>
              <a:t>отличаются</a:t>
            </a:r>
            <a:r>
              <a:rPr lang="en-US" sz="1600" b="0" i="1" dirty="0"/>
              <a:t>. </a:t>
            </a:r>
            <a:r>
              <a:rPr lang="ru-RU" sz="1600" b="0" i="1" dirty="0"/>
              <a:t>Для зимней лесозаготовки требуется примерно вдвое больше лесозаготовительного оборудования, а для круглогодичной - </a:t>
            </a:r>
            <a:r>
              <a:rPr lang="en-GB" sz="1600" b="0" i="1" dirty="0" err="1"/>
              <a:t>большее</a:t>
            </a:r>
            <a:r>
              <a:rPr lang="en-GB" sz="1600" b="0" i="1" dirty="0"/>
              <a:t> </a:t>
            </a:r>
            <a:r>
              <a:rPr lang="en-GB" sz="1600" b="0" i="1" dirty="0" err="1"/>
              <a:t>количество</a:t>
            </a:r>
            <a:r>
              <a:rPr lang="en-GB" sz="1600" b="0" i="1" dirty="0"/>
              <a:t> </a:t>
            </a:r>
            <a:r>
              <a:rPr lang="en-GB" sz="1600" b="0" i="1" dirty="0" err="1"/>
              <a:t>стартовых</a:t>
            </a:r>
            <a:r>
              <a:rPr lang="en-GB" sz="1600" b="0" i="1" dirty="0"/>
              <a:t> </a:t>
            </a:r>
            <a:r>
              <a:rPr lang="en-GB" sz="1600" b="0" i="1" dirty="0" err="1"/>
              <a:t>инвестиций</a:t>
            </a:r>
            <a:r>
              <a:rPr lang="en-US" sz="1600" b="0" i="1" dirty="0"/>
              <a:t>.</a:t>
            </a:r>
            <a:endParaRPr lang="fi-FI" sz="1600" b="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0" y="1535113"/>
            <a:ext cx="4040188" cy="6397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Круглогодичная лесозаготовка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8217" y="1535113"/>
            <a:ext cx="4041775" cy="63976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Зимняя лесозаготовка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723007"/>
              </p:ext>
            </p:extLst>
          </p:nvPr>
        </p:nvGraphicFramePr>
        <p:xfrm>
          <a:off x="4644008" y="2174875"/>
          <a:ext cx="4040188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63924594"/>
              </p:ext>
            </p:extLst>
          </p:nvPr>
        </p:nvGraphicFramePr>
        <p:xfrm>
          <a:off x="341204" y="217036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29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Лесозаготовка </a:t>
            </a:r>
            <a:r>
              <a:rPr lang="en-US" sz="2700" dirty="0" smtClean="0"/>
              <a:t>– </a:t>
            </a:r>
            <a:r>
              <a:rPr lang="ru-RU" sz="2700" dirty="0"/>
              <a:t>Зимняя</a:t>
            </a:r>
            <a:r>
              <a:rPr lang="en-US" sz="2700" dirty="0"/>
              <a:t> vs. </a:t>
            </a:r>
            <a:r>
              <a:rPr lang="ru-RU" sz="2700" dirty="0"/>
              <a:t>круглогодичная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1600" b="0" i="1" dirty="0"/>
              <a:t>Сравнение совокупных инвестиций в круглогодичную и зимнюю лесозаготовку демонстрирует, что проведение лесозаготовки в зимнее время </a:t>
            </a:r>
            <a:r>
              <a:rPr lang="ru-RU" sz="1600" b="0" i="1" dirty="0" smtClean="0"/>
              <a:t>может быть </a:t>
            </a:r>
            <a:r>
              <a:rPr lang="ru-RU" sz="1600" b="0" i="1" dirty="0"/>
              <a:t>более дешевой альтернативой в краткосрочной перспективе. </a:t>
            </a:r>
            <a:r>
              <a:rPr lang="en-GB" sz="1600" b="0" i="1" dirty="0" err="1"/>
              <a:t>Тем</a:t>
            </a:r>
            <a:r>
              <a:rPr lang="en-GB" sz="1600" b="0" i="1" dirty="0"/>
              <a:t> </a:t>
            </a:r>
            <a:r>
              <a:rPr lang="en-GB" sz="1600" b="0" i="1" dirty="0" err="1"/>
              <a:t>не</a:t>
            </a:r>
            <a:r>
              <a:rPr lang="en-GB" sz="1600" b="0" i="1" dirty="0"/>
              <a:t> </a:t>
            </a:r>
            <a:r>
              <a:rPr lang="en-GB" sz="1600" b="0" i="1" dirty="0" err="1"/>
              <a:t>менее</a:t>
            </a:r>
            <a:r>
              <a:rPr lang="en-GB" sz="1600" b="0" i="1" dirty="0"/>
              <a:t>, в </a:t>
            </a:r>
            <a:r>
              <a:rPr lang="en-GB" sz="1600" b="0" i="1" dirty="0" err="1"/>
              <a:t>длительной</a:t>
            </a:r>
            <a:r>
              <a:rPr lang="en-GB" sz="1600" b="0" i="1" dirty="0"/>
              <a:t> </a:t>
            </a:r>
            <a:r>
              <a:rPr lang="en-GB" sz="1600" b="0" i="1" dirty="0" err="1"/>
              <a:t>перспективе</a:t>
            </a:r>
            <a:r>
              <a:rPr lang="en-GB" sz="1600" b="0" i="1" dirty="0"/>
              <a:t> </a:t>
            </a:r>
            <a:r>
              <a:rPr lang="en-GB" sz="1600" b="0" i="1" dirty="0" err="1"/>
              <a:t>круглогодичная</a:t>
            </a:r>
            <a:r>
              <a:rPr lang="en-GB" sz="1600" b="0" i="1" dirty="0"/>
              <a:t> </a:t>
            </a:r>
            <a:r>
              <a:rPr lang="en-GB" sz="1600" b="0" i="1" dirty="0" err="1" smtClean="0"/>
              <a:t>заготовка</a:t>
            </a:r>
            <a:r>
              <a:rPr lang="ru-RU" sz="1600" b="0" i="1" dirty="0" smtClean="0"/>
              <a:t> </a:t>
            </a:r>
            <a:r>
              <a:rPr lang="en-GB" sz="1600" b="0" i="1" dirty="0" err="1" smtClean="0"/>
              <a:t>предполаг</a:t>
            </a:r>
            <a:r>
              <a:rPr lang="ru-RU" sz="1600" b="0" i="1" dirty="0" err="1" smtClean="0"/>
              <a:t>ает</a:t>
            </a:r>
            <a:r>
              <a:rPr lang="ru-RU" sz="1600" b="0" i="1" dirty="0" smtClean="0"/>
              <a:t> </a:t>
            </a:r>
            <a:r>
              <a:rPr lang="en-GB" sz="1600" b="0" i="1" dirty="0" err="1" smtClean="0"/>
              <a:t>меньшее</a:t>
            </a:r>
            <a:r>
              <a:rPr lang="en-GB" sz="1600" b="0" i="1" dirty="0" smtClean="0"/>
              <a:t> </a:t>
            </a:r>
            <a:r>
              <a:rPr lang="en-GB" sz="1600" b="0" i="1" dirty="0" err="1"/>
              <a:t>количество</a:t>
            </a:r>
            <a:r>
              <a:rPr lang="en-GB" sz="1600" b="0" i="1" dirty="0"/>
              <a:t> </a:t>
            </a:r>
            <a:r>
              <a:rPr lang="en-GB" sz="1600" b="0" i="1" dirty="0" err="1"/>
              <a:t>инвестиций</a:t>
            </a:r>
            <a:r>
              <a:rPr lang="en-GB" sz="1600" b="0" i="1" dirty="0"/>
              <a:t>.</a:t>
            </a:r>
            <a:endParaRPr lang="en-US" sz="16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Общие годовые инвестиции в круглогодичную и зимнюю заготовку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Совокупные </a:t>
            </a:r>
            <a:r>
              <a:rPr lang="ru-RU" sz="1600" dirty="0"/>
              <a:t>инвестиции в </a:t>
            </a:r>
            <a:r>
              <a:rPr lang="ru-RU" sz="1600" dirty="0" smtClean="0"/>
              <a:t>круглогодичную </a:t>
            </a:r>
            <a:r>
              <a:rPr lang="ru-RU" sz="1600" dirty="0"/>
              <a:t>и зимнюю заготовку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2981506"/>
              </p:ext>
            </p:extLst>
          </p:nvPr>
        </p:nvGraphicFramePr>
        <p:xfrm>
          <a:off x="457200" y="2174875"/>
          <a:ext cx="4040188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270041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67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Содержание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lvl="1" indent="-177800">
              <a:buSzPct val="75000"/>
              <a:buBlip>
                <a:blip r:embed="rId2"/>
              </a:buBlip>
            </a:pPr>
            <a:r>
              <a:rPr lang="en-US" dirty="0"/>
              <a:t>Indufor</a:t>
            </a: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dirty="0" smtClean="0"/>
              <a:t>Ключевые идеи</a:t>
            </a:r>
            <a:endParaRPr lang="en-US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dirty="0" smtClean="0"/>
              <a:t>Текущая ситуация</a:t>
            </a:r>
            <a:endParaRPr lang="en-US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dirty="0" smtClean="0"/>
              <a:t>Новые тенденции и альтернативные режимы ведения работ</a:t>
            </a:r>
            <a:endParaRPr lang="en-US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dirty="0" smtClean="0"/>
              <a:t>Развитие методов лесозаготовки</a:t>
            </a:r>
            <a:r>
              <a:rPr lang="en-US" dirty="0" smtClean="0"/>
              <a:t>, </a:t>
            </a:r>
            <a:r>
              <a:rPr lang="ru-RU" dirty="0" smtClean="0"/>
              <a:t>трудовые ресурсы </a:t>
            </a:r>
            <a:r>
              <a:rPr lang="ru-RU" dirty="0" smtClean="0"/>
              <a:t>и </a:t>
            </a:r>
            <a:r>
              <a:rPr lang="ru-RU" dirty="0" smtClean="0"/>
              <a:t>продуктивность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Лесоснабжение </a:t>
            </a:r>
            <a:r>
              <a:rPr lang="en-US" sz="2700" dirty="0" smtClean="0"/>
              <a:t>– </a:t>
            </a:r>
            <a:r>
              <a:rPr lang="ru-RU" sz="2700" dirty="0" smtClean="0"/>
              <a:t>Себестоимость</a:t>
            </a:r>
            <a:br>
              <a:rPr lang="ru-RU" sz="2700" dirty="0" smtClean="0"/>
            </a:br>
            <a:r>
              <a:rPr lang="ru-RU" sz="1600" b="0" i="1" dirty="0" err="1" smtClean="0"/>
              <a:t>Себестоимость</a:t>
            </a:r>
            <a:r>
              <a:rPr lang="en-US" sz="1600" b="0" i="1" dirty="0" smtClean="0"/>
              <a:t> </a:t>
            </a:r>
            <a:r>
              <a:rPr lang="ru-RU" sz="1600" b="0" i="1" dirty="0"/>
              <a:t>зависит от способности компаний эффективно использовать расчетную лесосеку</a:t>
            </a:r>
            <a:r>
              <a:rPr lang="en-US" sz="1600" b="0" i="1" dirty="0"/>
              <a:t>. </a:t>
            </a:r>
            <a:r>
              <a:rPr lang="ru-RU" sz="1600" b="0" i="1" dirty="0"/>
              <a:t>Стремление к высокому уровню использования РЛ</a:t>
            </a:r>
            <a:r>
              <a:rPr lang="en-US" sz="1600" b="0" i="1" dirty="0"/>
              <a:t> </a:t>
            </a:r>
            <a:r>
              <a:rPr lang="ru-RU" sz="1600" b="0" i="1" dirty="0"/>
              <a:t>должно быть наибольшим на территориях, которые требуют крупных инвестиций в инфраструктуру</a:t>
            </a:r>
            <a:r>
              <a:rPr lang="en-US" sz="1600" b="0" i="1" dirty="0"/>
              <a:t>.</a:t>
            </a:r>
            <a:endParaRPr lang="fi-FI" sz="1600" b="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Себестоимость по различным лесозаготовительным </a:t>
            </a:r>
            <a:r>
              <a:rPr lang="ru-RU" sz="1600" dirty="0" smtClean="0"/>
              <a:t>участкам</a:t>
            </a:r>
            <a:endParaRPr lang="fi-FI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Чувствительность себестоимости к уровню использования </a:t>
            </a:r>
            <a:r>
              <a:rPr lang="ru-RU" sz="1600" dirty="0" smtClean="0"/>
              <a:t>РЛ</a:t>
            </a:r>
            <a:endParaRPr lang="fi-FI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69770"/>
              </p:ext>
            </p:extLst>
          </p:nvPr>
        </p:nvGraphicFramePr>
        <p:xfrm>
          <a:off x="457200" y="2174875"/>
          <a:ext cx="4040188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6293526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67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1500" y="2388312"/>
            <a:ext cx="5856684" cy="14700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Развитие методов лесозаготовки, </a:t>
            </a:r>
            <a:r>
              <a:rPr lang="ru-RU" dirty="0" smtClean="0">
                <a:solidFill>
                  <a:schemeClr val="tx1"/>
                </a:solidFill>
              </a:rPr>
              <a:t>трудовые ресурсы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продуктивность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63314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Лесозаготовка</a:t>
            </a:r>
            <a:r>
              <a:rPr lang="en-GB" sz="2200" dirty="0" smtClean="0"/>
              <a:t> – </a:t>
            </a:r>
            <a:r>
              <a:rPr lang="ru-RU" sz="2200" dirty="0" smtClean="0"/>
              <a:t>Методы лесозаготовки и капитальные затраты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ru-RU" sz="1600" b="0" i="1" dirty="0" smtClean="0"/>
              <a:t>Доля сортиментной лесозаготовки в России растет</a:t>
            </a:r>
            <a:r>
              <a:rPr lang="en-GB" sz="1600" b="0" i="1" dirty="0" smtClean="0"/>
              <a:t>, </a:t>
            </a:r>
            <a:r>
              <a:rPr lang="ru-RU" sz="1600" b="0" i="1" dirty="0" smtClean="0"/>
              <a:t>тем не менее</a:t>
            </a:r>
            <a:r>
              <a:rPr lang="en-GB" sz="1600" b="0" i="1" dirty="0" smtClean="0"/>
              <a:t> </a:t>
            </a:r>
            <a:r>
              <a:rPr lang="ru-RU" sz="1600" b="0" i="1" dirty="0" smtClean="0"/>
              <a:t>ее</a:t>
            </a:r>
            <a:r>
              <a:rPr lang="ru-RU" sz="1600" b="0" i="1" dirty="0" smtClean="0"/>
              <a:t> </a:t>
            </a:r>
            <a:r>
              <a:rPr lang="ru-RU" sz="1600" b="0" i="1" dirty="0" smtClean="0"/>
              <a:t>рост сдерживает необходимость б</a:t>
            </a:r>
            <a:r>
              <a:rPr lang="ru-RU" sz="1600" b="0" i="1" u="sng" dirty="0" smtClean="0"/>
              <a:t>о</a:t>
            </a:r>
            <a:r>
              <a:rPr lang="ru-RU" sz="1600" b="0" i="1" dirty="0" smtClean="0"/>
              <a:t>льших капитальных затрат</a:t>
            </a:r>
            <a:r>
              <a:rPr lang="en-GB" sz="1600" b="0" i="1" dirty="0" smtClean="0"/>
              <a:t> </a:t>
            </a:r>
            <a:r>
              <a:rPr lang="ru-RU" sz="1600" b="0" i="1" dirty="0" smtClean="0"/>
              <a:t>и ремонта</a:t>
            </a:r>
            <a:r>
              <a:rPr lang="en-GB" sz="1600" b="0" i="1" dirty="0" smtClean="0"/>
              <a:t>.</a:t>
            </a:r>
            <a:endParaRPr lang="en-GB" sz="16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96753"/>
            <a:ext cx="4330824" cy="3744416"/>
          </a:xfrm>
        </p:spPr>
        <p:txBody>
          <a:bodyPr>
            <a:noAutofit/>
          </a:bodyPr>
          <a:lstStyle/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Наиболее распространенный метод лесозаготовки</a:t>
            </a:r>
            <a:r>
              <a:rPr lang="en-US" sz="1400" dirty="0" smtClean="0"/>
              <a:t> </a:t>
            </a:r>
            <a:r>
              <a:rPr lang="en-US" sz="1400" dirty="0"/>
              <a:t>(55%) </a:t>
            </a:r>
            <a:r>
              <a:rPr lang="ru-RU" sz="1400" dirty="0" smtClean="0"/>
              <a:t>– это цельно-древесная заготовка современным</a:t>
            </a:r>
            <a:r>
              <a:rPr lang="en-US" sz="1400" dirty="0" smtClean="0"/>
              <a:t> (</a:t>
            </a:r>
            <a:r>
              <a:rPr lang="ru-RU" sz="1400" dirty="0" smtClean="0"/>
              <a:t>североамериканским</a:t>
            </a:r>
            <a:r>
              <a:rPr lang="en-US" sz="1400" dirty="0" smtClean="0"/>
              <a:t>) </a:t>
            </a:r>
            <a:r>
              <a:rPr lang="ru-RU" sz="1400" dirty="0" smtClean="0"/>
              <a:t>или старым российским оборудованием</a:t>
            </a:r>
            <a:endParaRPr lang="en-US" sz="1400" dirty="0" smtClean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400" dirty="0" smtClean="0"/>
              <a:t>Доля сортиментного способа постепенно растет и в Сибири, где </a:t>
            </a:r>
            <a:r>
              <a:rPr lang="ru-RU" sz="1400" dirty="0" smtClean="0"/>
              <a:t>все же преобладает </a:t>
            </a:r>
            <a:r>
              <a:rPr lang="ru-RU" sz="1400" dirty="0" smtClean="0"/>
              <a:t>цельно-древесная заготовка </a:t>
            </a:r>
            <a:endParaRPr lang="en-US" sz="1400" dirty="0" smtClean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Согласно оценкам примерно </a:t>
            </a:r>
            <a:r>
              <a:rPr lang="en-US" sz="1400" dirty="0" smtClean="0"/>
              <a:t>30% </a:t>
            </a:r>
            <a:r>
              <a:rPr lang="ru-RU" sz="1400" dirty="0" smtClean="0"/>
              <a:t>российской лесозаготовки осуществляется сортиментным способом </a:t>
            </a:r>
            <a:r>
              <a:rPr lang="en-US" sz="1400" dirty="0" smtClean="0"/>
              <a:t>(</a:t>
            </a:r>
            <a:r>
              <a:rPr lang="ru-RU" sz="1400" dirty="0" smtClean="0"/>
              <a:t>харвестер </a:t>
            </a:r>
            <a:r>
              <a:rPr lang="en-US" sz="1400" dirty="0" smtClean="0"/>
              <a:t>+ </a:t>
            </a:r>
            <a:r>
              <a:rPr lang="ru-RU" sz="1400" dirty="0" smtClean="0"/>
              <a:t>форвардер</a:t>
            </a:r>
            <a:r>
              <a:rPr lang="en-US" sz="1400" dirty="0" smtClean="0"/>
              <a:t>) </a:t>
            </a:r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400" dirty="0" smtClean="0"/>
              <a:t>Доля сортиментной лесозаготовки выше в западной части России</a:t>
            </a:r>
            <a:r>
              <a:rPr lang="en-US" sz="1400" dirty="0" smtClean="0"/>
              <a:t> – </a:t>
            </a:r>
            <a:r>
              <a:rPr lang="ru-RU" sz="1400" dirty="0" smtClean="0"/>
              <a:t>так, например, в </a:t>
            </a:r>
            <a:r>
              <a:rPr lang="ru-RU" sz="1400" dirty="0" smtClean="0"/>
              <a:t>Республике </a:t>
            </a:r>
            <a:r>
              <a:rPr lang="ru-RU" sz="1400" dirty="0" smtClean="0"/>
              <a:t>Карелия она является преобладающим способом</a:t>
            </a:r>
            <a:r>
              <a:rPr lang="en-US" sz="1400" dirty="0" smtClean="0"/>
              <a:t> </a:t>
            </a:r>
            <a:endParaRPr lang="en-US" sz="14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На долю более старого </a:t>
            </a:r>
            <a:r>
              <a:rPr lang="ru-RU" sz="1400" dirty="0" smtClean="0"/>
              <a:t>способа, цельно-древесной </a:t>
            </a:r>
            <a:r>
              <a:rPr lang="ru-RU" sz="1400" dirty="0" smtClean="0"/>
              <a:t>лесозаготовки</a:t>
            </a:r>
            <a:r>
              <a:rPr lang="en-US" sz="1400" dirty="0" smtClean="0"/>
              <a:t>, </a:t>
            </a:r>
            <a:r>
              <a:rPr lang="ru-RU" sz="1400" dirty="0" smtClean="0"/>
              <a:t>представляющей из себя заготовку </a:t>
            </a:r>
            <a:r>
              <a:rPr lang="ru-RU" sz="1400" dirty="0" smtClean="0"/>
              <a:t>моторной пилой и </a:t>
            </a:r>
            <a:r>
              <a:rPr lang="ru-RU" sz="1400" dirty="0" smtClean="0"/>
              <a:t>механизированную трелевку, </a:t>
            </a:r>
            <a:r>
              <a:rPr lang="ru-RU" sz="1400" dirty="0" smtClean="0"/>
              <a:t>приходится </a:t>
            </a:r>
            <a:r>
              <a:rPr lang="en-US" sz="1400" dirty="0" smtClean="0"/>
              <a:t>15</a:t>
            </a:r>
            <a:r>
              <a:rPr lang="en-US" sz="1400" dirty="0"/>
              <a:t>% </a:t>
            </a:r>
            <a:r>
              <a:rPr lang="en-US" sz="1400" dirty="0" smtClean="0"/>
              <a:t> </a:t>
            </a:r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400" dirty="0" smtClean="0"/>
              <a:t>Этот способ преобладает среди мелких предпринимателей</a:t>
            </a:r>
            <a:r>
              <a:rPr lang="en-US" sz="1400" dirty="0" smtClean="0"/>
              <a:t>, </a:t>
            </a:r>
            <a:r>
              <a:rPr lang="ru-RU" sz="1400" dirty="0" smtClean="0"/>
              <a:t>которые не могут позволить себе большие капитальные затраты на лесозаготовительную технику</a:t>
            </a:r>
            <a:r>
              <a:rPr lang="en-US" sz="1400" dirty="0" smtClean="0"/>
              <a:t>.</a:t>
            </a:r>
            <a:endParaRPr lang="en-GB" sz="1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Механизированная и ручная лесозаготовка</a:t>
            </a:r>
            <a:endParaRPr lang="fi-FI" sz="1600" dirty="0"/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337889444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 anchorCtr="0">
            <a:normAutofit fontScale="90000"/>
          </a:bodyPr>
          <a:lstStyle/>
          <a:p>
            <a:r>
              <a:rPr lang="ru-RU" sz="2400" dirty="0" smtClean="0"/>
              <a:t>Лесозаготовка </a:t>
            </a:r>
            <a:r>
              <a:rPr lang="en-GB" sz="2400" dirty="0" smtClean="0"/>
              <a:t>– </a:t>
            </a:r>
            <a:r>
              <a:rPr lang="ru-RU" sz="2400" dirty="0" smtClean="0"/>
              <a:t>Трудовые ресурсы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ru-RU" sz="1600" b="0" i="1" dirty="0" smtClean="0"/>
              <a:t>Внедрение новых способов лесозаготовки и технологии привело к стабильному снижению потребности в трудовых ресурсах, необходимых для заготовки одного </a:t>
            </a:r>
            <a:r>
              <a:rPr lang="ru-RU" sz="1600" b="0" i="1" dirty="0" smtClean="0"/>
              <a:t>кубометра древесины</a:t>
            </a:r>
            <a:r>
              <a:rPr lang="fi-FI" sz="1600" b="0" i="1" dirty="0" smtClean="0"/>
              <a:t>. </a:t>
            </a:r>
            <a:r>
              <a:rPr lang="ru-RU" sz="1600" b="0" i="1" dirty="0" smtClean="0"/>
              <a:t>Для того, чтобы </a:t>
            </a:r>
            <a:r>
              <a:rPr lang="ru-RU" sz="1600" b="0" i="1" dirty="0" smtClean="0"/>
              <a:t>реализовать потенциал</a:t>
            </a:r>
            <a:r>
              <a:rPr lang="ru-RU" sz="1600" b="0" i="1" dirty="0" smtClean="0"/>
              <a:t>, необходимы крупные инвестиции  в инфраструктуру, ремонт и </a:t>
            </a:r>
            <a:r>
              <a:rPr lang="ru-RU" sz="1600" b="0" i="1" dirty="0" smtClean="0"/>
              <a:t>запчасти.</a:t>
            </a:r>
            <a:endParaRPr lang="fi-FI" sz="16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6268" y="1535113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/>
              <a:t>Трудовые ресурсы, необходимые для заготовки </a:t>
            </a:r>
            <a:r>
              <a:rPr lang="ru-RU" sz="1600" dirty="0" smtClean="0"/>
              <a:t>миллиона кубометров </a:t>
            </a:r>
            <a:r>
              <a:rPr lang="ru-RU" sz="1600" dirty="0" smtClean="0"/>
              <a:t>древесины в России</a:t>
            </a:r>
            <a:r>
              <a:rPr lang="fi-FI" sz="1600" dirty="0" smtClean="0"/>
              <a:t> </a:t>
            </a:r>
            <a:endParaRPr lang="fi-FI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2362104"/>
              </p:ext>
            </p:extLst>
          </p:nvPr>
        </p:nvGraphicFramePr>
        <p:xfrm>
          <a:off x="4636268" y="2174875"/>
          <a:ext cx="4040188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535113"/>
            <a:ext cx="4536504" cy="3325827"/>
          </a:xfrm>
        </p:spPr>
        <p:txBody>
          <a:bodyPr>
            <a:noAutofit/>
          </a:bodyPr>
          <a:lstStyle/>
          <a:p>
            <a:pPr marL="177800" lvl="1" indent="-177800">
              <a:buSzPct val="75000"/>
              <a:buBlip>
                <a:blip r:embed="rId3"/>
              </a:buBlip>
            </a:pPr>
            <a:r>
              <a:rPr lang="ru-RU" sz="1400" dirty="0" smtClean="0"/>
              <a:t>В течении последних 5 лет количество населения, занятого в секторе лесозаготовки,</a:t>
            </a:r>
            <a:r>
              <a:rPr lang="en-GB" sz="1400" dirty="0" smtClean="0"/>
              <a:t> </a:t>
            </a:r>
            <a:r>
              <a:rPr lang="ru-RU" sz="1400" dirty="0"/>
              <a:t>п</a:t>
            </a:r>
            <a:r>
              <a:rPr lang="ru-RU" sz="1400" dirty="0" smtClean="0"/>
              <a:t>остоянно уменьшалось </a:t>
            </a:r>
            <a:r>
              <a:rPr lang="ru-RU" sz="1400" dirty="0" smtClean="0"/>
              <a:t>при росте </a:t>
            </a:r>
            <a:r>
              <a:rPr lang="ru-RU" sz="1400" dirty="0" smtClean="0"/>
              <a:t>объема </a:t>
            </a:r>
            <a:r>
              <a:rPr lang="ru-RU" sz="1400" dirty="0" smtClean="0"/>
              <a:t>заготовленной </a:t>
            </a:r>
            <a:r>
              <a:rPr lang="ru-RU" sz="1400" dirty="0" smtClean="0"/>
              <a:t>круглой древесины </a:t>
            </a:r>
            <a:endParaRPr lang="en-GB" sz="1400" dirty="0" smtClean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 smtClean="0"/>
              <a:t>Это </a:t>
            </a:r>
            <a:r>
              <a:rPr lang="ru-RU" sz="1400" dirty="0" smtClean="0"/>
              <a:t>почти вдвое снизило среднее </a:t>
            </a:r>
            <a:r>
              <a:rPr lang="en-GB" sz="1400" dirty="0" smtClean="0"/>
              <a:t> </a:t>
            </a:r>
            <a:r>
              <a:rPr lang="ru-RU" sz="1400" dirty="0" smtClean="0"/>
              <a:t>количество сотрудников, необходимых для заготовки </a:t>
            </a:r>
            <a:r>
              <a:rPr lang="ru-RU" sz="1400" dirty="0" smtClean="0"/>
              <a:t>одного кубометра</a:t>
            </a:r>
            <a:r>
              <a:rPr lang="en-GB" sz="1400" dirty="0" smtClean="0"/>
              <a:t>. </a:t>
            </a:r>
            <a:endParaRPr lang="en-GB" sz="1400" dirty="0" smtClean="0"/>
          </a:p>
          <a:p>
            <a:pPr marL="177800" lvl="1" indent="-177800">
              <a:buSzPct val="75000"/>
              <a:buBlip>
                <a:blip r:embed="rId3"/>
              </a:buBlip>
            </a:pPr>
            <a:r>
              <a:rPr lang="ru-RU" sz="1400" dirty="0" smtClean="0"/>
              <a:t>Тем не менее</a:t>
            </a:r>
            <a:r>
              <a:rPr lang="en-GB" sz="1400" dirty="0" smtClean="0"/>
              <a:t>, </a:t>
            </a:r>
            <a:r>
              <a:rPr lang="ru-RU" sz="1400" dirty="0" smtClean="0"/>
              <a:t>по-прежнему имеется потенциал, от которого можно было бы получить </a:t>
            </a:r>
            <a:r>
              <a:rPr lang="ru-RU" sz="1400" dirty="0" smtClean="0"/>
              <a:t>дополнительную </a:t>
            </a:r>
            <a:r>
              <a:rPr lang="ru-RU" sz="1400" dirty="0" smtClean="0"/>
              <a:t>выгоду</a:t>
            </a:r>
            <a:r>
              <a:rPr lang="en-GB" sz="1400" dirty="0" smtClean="0"/>
              <a:t>. </a:t>
            </a:r>
            <a:r>
              <a:rPr lang="ru-RU" sz="1400" dirty="0" smtClean="0"/>
              <a:t>Исходные положения</a:t>
            </a:r>
            <a:r>
              <a:rPr lang="en-GB" sz="1400" dirty="0" smtClean="0"/>
              <a:t>:</a:t>
            </a:r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 smtClean="0"/>
              <a:t>Современное оборудование для осуществления сортиментной заготовки с эффективным сервисом и поставками </a:t>
            </a:r>
            <a:r>
              <a:rPr lang="ru-RU" sz="1400" dirty="0" smtClean="0"/>
              <a:t>запчастей</a:t>
            </a:r>
            <a:endParaRPr lang="ru-RU" sz="1400" dirty="0" smtClean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 smtClean="0"/>
              <a:t>Интенсивная транспортировка и современное оборудование</a:t>
            </a:r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400" dirty="0" smtClean="0"/>
              <a:t>Наличие дорожной сети, функционирующей в течение </a:t>
            </a:r>
            <a:r>
              <a:rPr lang="en-US" sz="1400" dirty="0" smtClean="0"/>
              <a:t>10 </a:t>
            </a:r>
            <a:r>
              <a:rPr lang="ru-RU" sz="1400" dirty="0" smtClean="0"/>
              <a:t>месяцев в год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9033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35322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Лесообеспечение </a:t>
            </a:r>
            <a:r>
              <a:rPr lang="en-US" sz="2400" dirty="0" smtClean="0"/>
              <a:t>– </a:t>
            </a:r>
            <a:r>
              <a:rPr lang="ru-RU" sz="2400" dirty="0" smtClean="0"/>
              <a:t>Риски, связанные с простоем при лесозаготовке</a:t>
            </a:r>
            <a:br>
              <a:rPr lang="ru-RU" sz="2400" dirty="0" smtClean="0"/>
            </a:br>
            <a:r>
              <a:rPr lang="ru-RU" sz="1600" b="0" i="1" dirty="0" smtClean="0"/>
              <a:t>В данном примере капитальные затраты на м</a:t>
            </a:r>
            <a:r>
              <a:rPr lang="en-GB" sz="1600" b="0" i="1" dirty="0" smtClean="0"/>
              <a:t>³ </a:t>
            </a:r>
            <a:r>
              <a:rPr lang="ru-RU" sz="1600" b="0" i="1" dirty="0" smtClean="0"/>
              <a:t>цепочки харвестер-форвардер производительностью</a:t>
            </a:r>
            <a:r>
              <a:rPr lang="en-GB" sz="1600" b="0" i="1" dirty="0" smtClean="0"/>
              <a:t> 70 000 </a:t>
            </a:r>
            <a:r>
              <a:rPr lang="ru-RU" sz="1600" b="0" i="1" dirty="0" smtClean="0"/>
              <a:t>м</a:t>
            </a:r>
            <a:r>
              <a:rPr lang="en-GB" sz="1600" b="0" i="1" dirty="0" smtClean="0"/>
              <a:t>³ </a:t>
            </a:r>
            <a:r>
              <a:rPr lang="ru-RU" sz="1600" b="0" i="1" dirty="0" smtClean="0"/>
              <a:t>в год примерно на</a:t>
            </a:r>
            <a:r>
              <a:rPr lang="en-GB" sz="1600" b="0" i="1" dirty="0" smtClean="0"/>
              <a:t> 38% </a:t>
            </a:r>
            <a:r>
              <a:rPr lang="ru-RU" sz="1600" b="0" i="1" dirty="0" smtClean="0"/>
              <a:t>ниже по сравнению с цепочкой в </a:t>
            </a:r>
            <a:r>
              <a:rPr lang="en-GB" sz="1600" b="0" i="1" dirty="0" smtClean="0"/>
              <a:t>40 000 </a:t>
            </a:r>
            <a:r>
              <a:rPr lang="ru-RU" sz="1600" b="0" i="1" dirty="0" smtClean="0"/>
              <a:t>м</a:t>
            </a:r>
            <a:r>
              <a:rPr lang="en-GB" sz="1600" b="0" i="1" dirty="0" smtClean="0"/>
              <a:t>³/</a:t>
            </a:r>
            <a:r>
              <a:rPr lang="ru-RU" sz="1600" b="0" i="1" dirty="0" smtClean="0"/>
              <a:t>г</a:t>
            </a:r>
            <a:r>
              <a:rPr lang="en-GB" sz="1600" b="0" i="1" dirty="0" smtClean="0"/>
              <a:t>. </a:t>
            </a:r>
            <a:r>
              <a:rPr lang="ru-RU" sz="1600" b="0" i="1" dirty="0" smtClean="0"/>
              <a:t>Большим компаниям, способным поддерживать парк техники в хорошем состоянии, легче достигнуть более высокую производительность</a:t>
            </a:r>
            <a:r>
              <a:rPr lang="fi-FI" sz="1600" b="0" i="1" dirty="0" smtClean="0"/>
              <a:t>.</a:t>
            </a:r>
            <a:r>
              <a:rPr lang="fi-FI" sz="1600" dirty="0" smtClean="0">
                <a:solidFill>
                  <a:srgbClr val="FF0000"/>
                </a:solidFill>
              </a:rPr>
              <a:t/>
            </a:r>
            <a:br>
              <a:rPr lang="fi-FI" sz="1600" dirty="0" smtClean="0">
                <a:solidFill>
                  <a:srgbClr val="FF0000"/>
                </a:solidFill>
              </a:rPr>
            </a:br>
            <a:endParaRPr lang="fi-FI" sz="1800" b="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3655308"/>
          </a:xfrm>
        </p:spPr>
        <p:txBody>
          <a:bodyPr>
            <a:normAutofit fontScale="92500" lnSpcReduction="10000"/>
          </a:bodyPr>
          <a:lstStyle/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В Финляндии</a:t>
            </a:r>
            <a:r>
              <a:rPr lang="ru-RU" sz="1400" dirty="0"/>
              <a:t> </a:t>
            </a:r>
            <a:r>
              <a:rPr lang="ru-RU" sz="1400" dirty="0" smtClean="0"/>
              <a:t>в переменчивых условиях и типах лесов наибольшая производительность, достигаемая цепочкой харвестер-форвардер, составляет примерно </a:t>
            </a:r>
            <a:r>
              <a:rPr lang="en-GB" sz="1400" dirty="0" smtClean="0"/>
              <a:t>80 </a:t>
            </a:r>
            <a:r>
              <a:rPr lang="en-GB" sz="1400" dirty="0"/>
              <a:t>000 </a:t>
            </a:r>
            <a:r>
              <a:rPr lang="ru-RU" sz="1400" dirty="0"/>
              <a:t>м</a:t>
            </a:r>
            <a:r>
              <a:rPr lang="en-GB" sz="1400" dirty="0" smtClean="0"/>
              <a:t>³/</a:t>
            </a:r>
            <a:r>
              <a:rPr lang="ru-RU" sz="1400" dirty="0" smtClean="0"/>
              <a:t>г</a:t>
            </a:r>
            <a:endParaRPr lang="en-GB" sz="1400" dirty="0" smtClean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В российских реалиях, согласно наблюдениям</a:t>
            </a:r>
            <a:r>
              <a:rPr lang="en-GB" sz="1400" dirty="0" smtClean="0"/>
              <a:t> Indufor</a:t>
            </a:r>
            <a:r>
              <a:rPr lang="ru-RU" sz="1400" dirty="0" smtClean="0"/>
              <a:t>, годовая производительность варьируется от </a:t>
            </a:r>
            <a:r>
              <a:rPr lang="en-GB" sz="1400" dirty="0" smtClean="0"/>
              <a:t>20 </a:t>
            </a:r>
            <a:r>
              <a:rPr lang="en-GB" sz="1400" dirty="0"/>
              <a:t>000 </a:t>
            </a:r>
            <a:r>
              <a:rPr lang="ru-RU" sz="1400" dirty="0" smtClean="0"/>
              <a:t>м</a:t>
            </a:r>
            <a:r>
              <a:rPr lang="en-GB" sz="1400" dirty="0" smtClean="0"/>
              <a:t>³ </a:t>
            </a:r>
            <a:r>
              <a:rPr lang="ru-RU" sz="1400" dirty="0" smtClean="0"/>
              <a:t>и</a:t>
            </a:r>
            <a:r>
              <a:rPr lang="en-GB" sz="1400" dirty="0" smtClean="0"/>
              <a:t> </a:t>
            </a:r>
            <a:r>
              <a:rPr lang="en-GB" sz="1400" dirty="0"/>
              <a:t>70 000 </a:t>
            </a:r>
            <a:r>
              <a:rPr lang="ru-RU" sz="1400" dirty="0"/>
              <a:t>м</a:t>
            </a:r>
            <a:r>
              <a:rPr lang="en-GB" sz="1400" dirty="0" smtClean="0"/>
              <a:t>³ </a:t>
            </a:r>
            <a:r>
              <a:rPr lang="ru-RU" sz="1400" dirty="0" smtClean="0"/>
              <a:t>в год</a:t>
            </a:r>
            <a:r>
              <a:rPr lang="en-GB" sz="1400" dirty="0" smtClean="0"/>
              <a:t>.</a:t>
            </a: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Стандартная причина низкой продуктивности – это время </a:t>
            </a:r>
            <a:r>
              <a:rPr lang="ru-RU" sz="1400" dirty="0" smtClean="0"/>
              <a:t>простоя</a:t>
            </a:r>
            <a:r>
              <a:rPr lang="ru-RU" sz="1400" dirty="0" smtClean="0"/>
              <a:t>, вызванное поломками</a:t>
            </a:r>
            <a:r>
              <a:rPr lang="fi-FI" sz="1400" dirty="0" smtClean="0"/>
              <a:t>. </a:t>
            </a:r>
            <a:r>
              <a:rPr lang="ru-RU" sz="1400" dirty="0" smtClean="0"/>
              <a:t>Из-за недостатков ресурсов, ремонт зачастую </a:t>
            </a:r>
            <a:r>
              <a:rPr lang="ru-RU" sz="1400" dirty="0" smtClean="0"/>
              <a:t>направлен не на профилактику, а на устранение поломок</a:t>
            </a:r>
            <a:r>
              <a:rPr lang="fi-FI" sz="1400" dirty="0" smtClean="0"/>
              <a:t>.</a:t>
            </a:r>
            <a:endParaRPr lang="en-GB" sz="1400" dirty="0" smtClean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Проще </a:t>
            </a:r>
            <a:r>
              <a:rPr lang="ru-RU" sz="1400" dirty="0" smtClean="0"/>
              <a:t>для более крупных компаний с </a:t>
            </a:r>
            <a:r>
              <a:rPr lang="ru-RU" sz="1400" dirty="0" err="1" smtClean="0"/>
              <a:t>доступым</a:t>
            </a:r>
            <a:r>
              <a:rPr lang="ru-RU" sz="1400" dirty="0" smtClean="0"/>
              <a:t> капиталом</a:t>
            </a:r>
            <a:r>
              <a:rPr lang="en-GB" sz="1400" dirty="0" smtClean="0"/>
              <a:t> </a:t>
            </a:r>
            <a:r>
              <a:rPr lang="en-GB" sz="1400" dirty="0" smtClean="0"/>
              <a:t>– </a:t>
            </a:r>
            <a:r>
              <a:rPr lang="ru-RU" sz="1400" dirty="0" smtClean="0"/>
              <a:t>необходимы новые решения для компаний меньшего размера</a:t>
            </a:r>
            <a:endParaRPr lang="en-GB" sz="1400" dirty="0" smtClean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Неблагоприятное развитие курса рубля существенно увеличило стоимость</a:t>
            </a:r>
            <a:r>
              <a:rPr lang="fi-FI" sz="1400" dirty="0" smtClean="0"/>
              <a:t> </a:t>
            </a:r>
            <a:r>
              <a:rPr lang="ru-RU" sz="1400" dirty="0" smtClean="0"/>
              <a:t>лизинга</a:t>
            </a:r>
            <a:r>
              <a:rPr lang="fi-FI" sz="1400" dirty="0" smtClean="0"/>
              <a:t>/</a:t>
            </a:r>
            <a:r>
              <a:rPr lang="ru-RU" sz="1400" dirty="0" smtClean="0"/>
              <a:t>капитальные затраты на лесозаготовку в России</a:t>
            </a:r>
            <a:r>
              <a:rPr lang="fi-FI" sz="1400" dirty="0" smtClean="0"/>
              <a:t>.</a:t>
            </a:r>
            <a:endParaRPr lang="en-GB" sz="1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262553"/>
              </p:ext>
            </p:extLst>
          </p:nvPr>
        </p:nvGraphicFramePr>
        <p:xfrm>
          <a:off x="4495800" y="2204864"/>
          <a:ext cx="403664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772815"/>
            <a:ext cx="4038600" cy="37993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Эффект производительности на </a:t>
            </a:r>
            <a:r>
              <a:rPr lang="ru-RU" b="1" dirty="0" smtClean="0"/>
              <a:t>стоимость кубометра заготовленной древесины</a:t>
            </a:r>
            <a:endParaRPr lang="fi-FI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3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Лесообеспечение </a:t>
            </a:r>
            <a:r>
              <a:rPr lang="en-US" sz="2200" dirty="0" smtClean="0"/>
              <a:t>– </a:t>
            </a:r>
            <a:r>
              <a:rPr lang="ru-RU" sz="2200" dirty="0" smtClean="0"/>
              <a:t>Оптимальный размер производства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1800" b="0" i="1" dirty="0" smtClean="0"/>
              <a:t>В будущем с меньшей доступностью сырья и ценой, по которой промышленность готова закупать древесину</a:t>
            </a:r>
            <a:r>
              <a:rPr lang="en-US" sz="1800" b="0" i="1" dirty="0" smtClean="0"/>
              <a:t>, </a:t>
            </a:r>
            <a:r>
              <a:rPr lang="ru-RU" sz="1800" b="0" i="1" dirty="0" smtClean="0"/>
              <a:t>оптимальный размер производства может быть меньше, чем в настоящее время</a:t>
            </a:r>
            <a:endParaRPr lang="fi-FI" sz="1800" b="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866208"/>
              </p:ext>
            </p:extLst>
          </p:nvPr>
        </p:nvGraphicFramePr>
        <p:xfrm>
          <a:off x="4644008" y="2292350"/>
          <a:ext cx="4032448" cy="315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7"/>
          <p:cNvSpPr txBox="1">
            <a:spLocks/>
          </p:cNvSpPr>
          <p:nvPr/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0" algn="ctr">
              <a:spcBef>
                <a:spcPct val="20000"/>
              </a:spcBef>
              <a:buFont typeface="Arial" pitchFamily="34" charset="0"/>
              <a:buNone/>
              <a:defRPr sz="1600" b="1">
                <a:latin typeface="Arial" pitchFamily="34" charset="0"/>
                <a:cs typeface="Arial" pitchFamily="34" charset="0"/>
              </a:defRPr>
            </a:lvl1pPr>
            <a:lvl2pPr indent="0">
              <a:spcBef>
                <a:spcPct val="20000"/>
              </a:spcBef>
              <a:buFont typeface="Arial" pitchFamily="34" charset="0"/>
              <a:buNone/>
              <a:defRPr sz="2000" b="1">
                <a:latin typeface="Arial" pitchFamily="34" charset="0"/>
                <a:cs typeface="Arial" pitchFamily="34" charset="0"/>
              </a:defRPr>
            </a:lvl2pPr>
            <a:lvl3pPr indent="0">
              <a:spcBef>
                <a:spcPct val="20000"/>
              </a:spcBef>
              <a:buFont typeface="Arial" pitchFamily="34" charset="0"/>
              <a:buNone/>
              <a:defRPr b="1">
                <a:latin typeface="Arial" pitchFamily="34" charset="0"/>
                <a:cs typeface="Arial" pitchFamily="34" charset="0"/>
              </a:defRPr>
            </a:lvl3pPr>
            <a:lvl4pPr indent="0">
              <a:spcBef>
                <a:spcPct val="20000"/>
              </a:spcBef>
              <a:buFont typeface="Arial" pitchFamily="34" charset="0"/>
              <a:buNone/>
              <a:defRPr sz="1600" b="1">
                <a:latin typeface="Arial" pitchFamily="34" charset="0"/>
                <a:cs typeface="Arial" pitchFamily="34" charset="0"/>
              </a:defRPr>
            </a:lvl4pPr>
            <a:lvl5pPr indent="0">
              <a:spcBef>
                <a:spcPct val="20000"/>
              </a:spcBef>
              <a:buFont typeface="Arial" pitchFamily="34" charset="0"/>
              <a:buNone/>
              <a:defRPr sz="1600" b="1">
                <a:latin typeface="Arial" pitchFamily="34" charset="0"/>
                <a:cs typeface="Arial" pitchFamily="34" charset="0"/>
              </a:defRPr>
            </a:lvl5pPr>
            <a:lvl6pPr indent="0">
              <a:spcBef>
                <a:spcPct val="20000"/>
              </a:spcBef>
              <a:buFont typeface="Arial" pitchFamily="34" charset="0"/>
              <a:buNone/>
              <a:defRPr sz="1600" b="1"/>
            </a:lvl6pPr>
            <a:lvl7pPr indent="0">
              <a:spcBef>
                <a:spcPct val="20000"/>
              </a:spcBef>
              <a:buFont typeface="Arial" pitchFamily="34" charset="0"/>
              <a:buNone/>
              <a:defRPr sz="1600" b="1"/>
            </a:lvl7pPr>
            <a:lvl8pPr indent="0">
              <a:spcBef>
                <a:spcPct val="20000"/>
              </a:spcBef>
              <a:buFont typeface="Arial" pitchFamily="34" charset="0"/>
              <a:buNone/>
              <a:defRPr sz="1600" b="1"/>
            </a:lvl8pPr>
            <a:lvl9pPr indent="0">
              <a:spcBef>
                <a:spcPct val="20000"/>
              </a:spcBef>
              <a:buFont typeface="Arial" pitchFamily="34" charset="0"/>
              <a:buNone/>
              <a:defRPr sz="1600" b="1"/>
            </a:lvl9pPr>
          </a:lstStyle>
          <a:p>
            <a:r>
              <a:rPr lang="ru-RU" dirty="0" smtClean="0"/>
              <a:t>Развитие стоимости древесины и производства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2769450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Себестоимость</a:t>
            </a:r>
            <a:endParaRPr lang="fi-FI" sz="1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77975" y="435433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Стоимость производства</a:t>
            </a:r>
            <a:endParaRPr lang="fi-FI" sz="1000" b="1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948264" y="3617559"/>
            <a:ext cx="288032" cy="603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600201"/>
            <a:ext cx="4038600" cy="397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365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0011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5571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704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1" indent="-177800">
              <a:buSzPct val="75000"/>
              <a:buBlip>
                <a:blip r:embed="rId3"/>
              </a:buBlip>
            </a:pPr>
            <a:r>
              <a:rPr lang="ru-RU" sz="1400" dirty="0"/>
              <a:t>Стоимость древесины </a:t>
            </a:r>
            <a:r>
              <a:rPr lang="ru-RU" sz="1400" dirty="0" smtClean="0"/>
              <a:t>за кубометр возрастает с увеличением размера производства. </a:t>
            </a:r>
            <a:r>
              <a:rPr lang="ru-RU" sz="1400" dirty="0" smtClean="0"/>
              <a:t>Тем не менее, после того, как определенный размер производства превышен, получаемая выгода становится незначительной. </a:t>
            </a:r>
            <a:r>
              <a:rPr lang="ru-RU" sz="1400" dirty="0" smtClean="0"/>
              <a:t> </a:t>
            </a:r>
          </a:p>
          <a:p>
            <a:pPr marL="177800" lvl="1" indent="-177800">
              <a:buSzPct val="75000"/>
              <a:buFont typeface="Arial" pitchFamily="34" charset="0"/>
              <a:buBlip>
                <a:blip r:embed="rId3"/>
              </a:buBlip>
            </a:pPr>
            <a:r>
              <a:rPr lang="ru-RU" sz="1400" dirty="0" smtClean="0"/>
              <a:t>С точки зрения инвесторов, это может означать, что оптимальный размер производства в будущем </a:t>
            </a:r>
            <a:r>
              <a:rPr lang="en-US" sz="1400" dirty="0" smtClean="0"/>
              <a:t>(</a:t>
            </a:r>
            <a:r>
              <a:rPr lang="ru-RU" sz="1400" dirty="0" smtClean="0"/>
              <a:t>точка слияния стоимости древесины и производства на графике</a:t>
            </a:r>
            <a:r>
              <a:rPr lang="en-US" sz="1400" dirty="0" smtClean="0"/>
              <a:t>) </a:t>
            </a:r>
            <a:r>
              <a:rPr lang="ru-RU" sz="1400" dirty="0" smtClean="0"/>
              <a:t>может быть меньше, чем в настоящий момент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17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22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Indufor – </a:t>
            </a:r>
            <a:r>
              <a:rPr lang="ru-RU" sz="2400" dirty="0"/>
              <a:t>Несколько фактов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60" y="908720"/>
            <a:ext cx="8359504" cy="5256584"/>
          </a:xfrm>
        </p:spPr>
        <p:txBody>
          <a:bodyPr>
            <a:normAutofit/>
          </a:bodyPr>
          <a:lstStyle/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Независимая международная консалтинговая компания в Финляндии</a:t>
            </a:r>
            <a:r>
              <a:rPr lang="fi-FI" sz="1400" dirty="0"/>
              <a:t>, </a:t>
            </a:r>
            <a:r>
              <a:rPr lang="ru-RU" sz="1400" dirty="0"/>
              <a:t>Новой </a:t>
            </a:r>
            <a:r>
              <a:rPr lang="ru-RU" sz="1400" dirty="0" smtClean="0"/>
              <a:t>Зеландии, Австралии и США, </a:t>
            </a:r>
            <a:r>
              <a:rPr lang="ru-RU" sz="1400" dirty="0"/>
              <a:t>обладающая более чем  </a:t>
            </a:r>
            <a:r>
              <a:rPr lang="en-US" sz="1400" dirty="0"/>
              <a:t>30</a:t>
            </a:r>
            <a:r>
              <a:rPr lang="ru-RU" sz="1400" dirty="0"/>
              <a:t>-летним опытом</a:t>
            </a:r>
            <a:r>
              <a:rPr lang="en-US" sz="1400" dirty="0"/>
              <a:t> </a:t>
            </a:r>
            <a:r>
              <a:rPr lang="ru-RU" sz="1400" dirty="0"/>
              <a:t>в лесном секторе и природных ресурсах</a:t>
            </a:r>
            <a:r>
              <a:rPr lang="en-US" sz="1400" dirty="0"/>
              <a:t>. </a:t>
            </a: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Мы предоставляем консалтинговые услуги мирового уровня для широкого круга частных и государственных клиентов </a:t>
            </a:r>
            <a:endParaRPr lang="ru-RU" sz="1400" dirty="0" smtClean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Более 3</a:t>
            </a:r>
            <a:r>
              <a:rPr lang="en-US" sz="1400" dirty="0" smtClean="0"/>
              <a:t>00 </a:t>
            </a:r>
            <a:r>
              <a:rPr lang="ru-RU" sz="1400" dirty="0"/>
              <a:t>клиентов</a:t>
            </a:r>
            <a:r>
              <a:rPr lang="en-US" sz="1400" dirty="0"/>
              <a:t> </a:t>
            </a:r>
            <a:r>
              <a:rPr lang="ru-RU" sz="1400" dirty="0"/>
              <a:t>в более чем</a:t>
            </a:r>
            <a:r>
              <a:rPr lang="en-US" sz="1400" dirty="0"/>
              <a:t> </a:t>
            </a:r>
            <a:r>
              <a:rPr lang="ru-RU" sz="1400" dirty="0" smtClean="0"/>
              <a:t>8</a:t>
            </a:r>
            <a:r>
              <a:rPr lang="en-US" sz="1400" dirty="0" smtClean="0"/>
              <a:t>00 </a:t>
            </a:r>
            <a:r>
              <a:rPr lang="ru-RU" sz="1400" dirty="0"/>
              <a:t>проектах</a:t>
            </a:r>
            <a:r>
              <a:rPr lang="en-US" sz="1400" dirty="0"/>
              <a:t> </a:t>
            </a:r>
            <a:r>
              <a:rPr lang="ru-RU" sz="1400" dirty="0"/>
              <a:t>на</a:t>
            </a:r>
            <a:r>
              <a:rPr lang="en-US" sz="1400" dirty="0"/>
              <a:t> 5 </a:t>
            </a:r>
            <a:r>
              <a:rPr lang="ru-RU" sz="1400" dirty="0"/>
              <a:t>континентах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87600" y="6393544"/>
            <a:ext cx="2895600" cy="329541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Indufor Oy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33" y="2382535"/>
            <a:ext cx="5759450" cy="2906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7704" y="4838782"/>
            <a:ext cx="111612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Текущие проекты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910024" y="5023448"/>
            <a:ext cx="775725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Все проекты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684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11430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Arial" panose="020B0604020202020204" pitchFamily="34" charset="0"/>
              </a:rPr>
              <a:t>Indufor – </a:t>
            </a:r>
            <a:r>
              <a:rPr lang="ru-RU" sz="2400" dirty="0" smtClean="0">
                <a:latin typeface="Arial" panose="020B0604020202020204" pitchFamily="34" charset="0"/>
              </a:rPr>
              <a:t>Лесная промышленность и биорешения</a:t>
            </a:r>
            <a:r>
              <a:rPr lang="en-GB" sz="2400" dirty="0" smtClean="0">
                <a:latin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60" y="908720"/>
            <a:ext cx="8359504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500" b="1" dirty="0"/>
              <a:t>Снабжение </a:t>
            </a:r>
            <a:r>
              <a:rPr lang="ru-RU" sz="1500" b="1" dirty="0" smtClean="0"/>
              <a:t>биомассой и планы лесообеспечения</a:t>
            </a:r>
            <a:endParaRPr lang="en-US" sz="1500" b="1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Пригодность площадки для плантации лесных </a:t>
            </a:r>
            <a:r>
              <a:rPr lang="ru-RU" sz="1300" dirty="0" smtClean="0"/>
              <a:t>культур; породы </a:t>
            </a:r>
            <a:r>
              <a:rPr lang="ru-RU" sz="1300" dirty="0"/>
              <a:t>и </a:t>
            </a:r>
            <a:r>
              <a:rPr lang="ru-RU" sz="1300" dirty="0" smtClean="0"/>
              <a:t>виды </a:t>
            </a:r>
            <a:r>
              <a:rPr lang="ru-RU" sz="1300" dirty="0"/>
              <a:t>биомассы</a:t>
            </a: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 smtClean="0"/>
              <a:t>Потенциальные </a:t>
            </a:r>
            <a:r>
              <a:rPr lang="ru-RU" sz="1300" dirty="0"/>
              <a:t>и </a:t>
            </a:r>
            <a:r>
              <a:rPr lang="ru-RU" sz="1300" dirty="0" smtClean="0"/>
              <a:t>реалистичные запасы </a:t>
            </a:r>
            <a:r>
              <a:rPr lang="ru-RU" sz="1300" dirty="0"/>
              <a:t>биомассы</a:t>
            </a:r>
            <a:endParaRPr lang="en-US" sz="1300" dirty="0">
              <a:solidFill>
                <a:srgbClr val="FF0000"/>
              </a:solidFill>
            </a:endParaRPr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Разработка моделей предложения</a:t>
            </a:r>
            <a:r>
              <a:rPr lang="en-US" sz="1300" dirty="0"/>
              <a:t> </a:t>
            </a:r>
            <a:r>
              <a:rPr lang="ru-RU" sz="1300" dirty="0"/>
              <a:t>и оценка</a:t>
            </a:r>
            <a:r>
              <a:rPr lang="en-US" sz="1300" dirty="0"/>
              <a:t> </a:t>
            </a:r>
            <a:r>
              <a:rPr lang="ru-RU" sz="1300" dirty="0"/>
              <a:t>связанной с ними структуры стоимости</a:t>
            </a:r>
          </a:p>
          <a:p>
            <a:pPr marL="0" lvl="1" indent="0">
              <a:buSzPct val="75000"/>
              <a:buNone/>
            </a:pPr>
            <a:endParaRPr lang="en-US" sz="1100" dirty="0"/>
          </a:p>
          <a:p>
            <a:pPr marL="0" indent="0">
              <a:buNone/>
            </a:pPr>
            <a:r>
              <a:rPr lang="ru-RU" sz="1500" b="1" dirty="0"/>
              <a:t>Стратегии ведения бизнеса</a:t>
            </a:r>
            <a:endParaRPr lang="en-US" sz="1500" b="1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(Предварительные) технико-экономические обоснования</a:t>
            </a:r>
            <a:endParaRPr lang="en-US" sz="13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Бизнес-планы</a:t>
            </a:r>
            <a:endParaRPr lang="en-US" sz="13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Рыночные </a:t>
            </a:r>
            <a:r>
              <a:rPr lang="ru-RU" sz="1300" dirty="0" smtClean="0"/>
              <a:t>исследования спроса,</a:t>
            </a:r>
            <a:r>
              <a:rPr lang="ru-RU" sz="1300" dirty="0" smtClean="0"/>
              <a:t> </a:t>
            </a:r>
            <a:r>
              <a:rPr lang="ru-RU" sz="1300" dirty="0"/>
              <a:t>предложения </a:t>
            </a:r>
            <a:r>
              <a:rPr lang="ru-RU" sz="1300" dirty="0" smtClean="0"/>
              <a:t>и торговли </a:t>
            </a:r>
            <a:r>
              <a:rPr lang="en-US" sz="1300" dirty="0"/>
              <a:t>– </a:t>
            </a:r>
            <a:r>
              <a:rPr lang="ru-RU" sz="1300" dirty="0" smtClean="0"/>
              <a:t>предложения по выходу </a:t>
            </a:r>
            <a:r>
              <a:rPr lang="ru-RU" sz="1300" dirty="0"/>
              <a:t>на рынок</a:t>
            </a:r>
            <a:endParaRPr lang="en-US" sz="13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Исследования сегментов конечного потребления и определения потенциальных клиентов</a:t>
            </a:r>
            <a:endParaRPr lang="en-US" sz="1300" dirty="0"/>
          </a:p>
          <a:p>
            <a:pPr marL="0" lvl="1" indent="0">
              <a:buSzPct val="75000"/>
              <a:buNone/>
            </a:pPr>
            <a:endParaRPr lang="en-US" sz="1100" u="sng" dirty="0"/>
          </a:p>
          <a:p>
            <a:pPr marL="0" indent="0">
              <a:buNone/>
            </a:pPr>
            <a:r>
              <a:rPr lang="ru-RU" sz="1500" b="1" dirty="0"/>
              <a:t>Комплексная проверка и сделки слияния и поглощения (</a:t>
            </a:r>
            <a:r>
              <a:rPr lang="en-US" sz="1500" b="1" dirty="0"/>
              <a:t>M&amp;A</a:t>
            </a:r>
            <a:r>
              <a:rPr lang="ru-RU" sz="1500" b="1" dirty="0"/>
              <a:t>)</a:t>
            </a:r>
            <a:endParaRPr lang="en-US" sz="1500" b="1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Комплексная проверка покупателя и продавца</a:t>
            </a:r>
            <a:endParaRPr lang="en-US" sz="13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Определение стоимости</a:t>
            </a:r>
            <a:endParaRPr lang="en-US" sz="13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Слияние и поглощение</a:t>
            </a:r>
            <a:endParaRPr lang="en-US" sz="1300" dirty="0"/>
          </a:p>
          <a:p>
            <a:pPr marL="0" lvl="1" indent="0">
              <a:buSzPct val="75000"/>
              <a:buNone/>
            </a:pPr>
            <a:endParaRPr lang="en-US" sz="1100" u="sng" dirty="0"/>
          </a:p>
          <a:p>
            <a:pPr marL="0" indent="0">
              <a:buNone/>
            </a:pPr>
            <a:r>
              <a:rPr lang="ru-RU" sz="1500" b="1" dirty="0" smtClean="0"/>
              <a:t>Улучшение производственных показателей</a:t>
            </a:r>
            <a:endParaRPr lang="en-US" sz="1500" b="1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Технологические оценки</a:t>
            </a:r>
            <a:endParaRPr lang="en-US" sz="13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Анализ по улучшению операционных показателей</a:t>
            </a:r>
            <a:endParaRPr lang="fi-FI" sz="1300" dirty="0"/>
          </a:p>
          <a:p>
            <a:pPr marL="0" lvl="1" indent="0">
              <a:buSzPct val="75000"/>
              <a:buNone/>
            </a:pPr>
            <a:endParaRPr lang="fi-FI" sz="1100" u="sng" dirty="0"/>
          </a:p>
          <a:p>
            <a:pPr marL="0" indent="0">
              <a:buNone/>
            </a:pPr>
            <a:r>
              <a:rPr lang="ru-RU" sz="1500" b="1" dirty="0"/>
              <a:t>Сравнительный анализ промышленности</a:t>
            </a:r>
            <a:endParaRPr lang="en-US" sz="1500" b="1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Оценка продуктивности сегмента промышленности</a:t>
            </a:r>
            <a:endParaRPr lang="en-US" sz="13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300" dirty="0"/>
              <a:t>Сравнительный анализ отдельных производств</a:t>
            </a:r>
            <a:endParaRPr lang="en-US" sz="1400" dirty="0"/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None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87600" y="6393544"/>
            <a:ext cx="2895600" cy="329541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©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Indufor Oy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2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1"/>
          <a:stretch/>
        </p:blipFill>
        <p:spPr>
          <a:xfrm>
            <a:off x="1714614" y="2349500"/>
            <a:ext cx="5541469" cy="3239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Indufor – </a:t>
            </a:r>
            <a:r>
              <a:rPr lang="ru-RU" sz="2400" dirty="0"/>
              <a:t>Россия</a:t>
            </a:r>
            <a:endParaRPr lang="fi-F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08720"/>
            <a:ext cx="8229600" cy="4239093"/>
          </a:xfrm>
        </p:spPr>
        <p:txBody>
          <a:bodyPr>
            <a:normAutofit/>
          </a:bodyPr>
          <a:lstStyle/>
          <a:p>
            <a:pPr marL="177800" lvl="1" indent="-177800">
              <a:buSzPct val="75000"/>
              <a:buBlip>
                <a:blip r:embed="rId3"/>
              </a:buBlip>
            </a:pPr>
            <a:r>
              <a:rPr lang="ru-RU" sz="1400" dirty="0"/>
              <a:t>В России с </a:t>
            </a:r>
            <a:r>
              <a:rPr lang="ru-RU" sz="1400" dirty="0" smtClean="0"/>
              <a:t>конца </a:t>
            </a:r>
            <a:r>
              <a:rPr lang="en-GB" sz="1400" dirty="0" smtClean="0"/>
              <a:t>198</a:t>
            </a:r>
            <a:r>
              <a:rPr lang="ru-RU" sz="1400" dirty="0" smtClean="0"/>
              <a:t>0 годов</a:t>
            </a:r>
            <a:endParaRPr lang="en-GB" sz="1400" dirty="0"/>
          </a:p>
          <a:p>
            <a:pPr marL="177800" lvl="1" indent="-177800">
              <a:buSzPct val="75000"/>
              <a:buBlip>
                <a:blip r:embed="rId3"/>
              </a:buBlip>
            </a:pPr>
            <a:r>
              <a:rPr lang="ru-RU" sz="1400" dirty="0"/>
              <a:t>Как стратегические, так и оперативные проекты</a:t>
            </a:r>
            <a:r>
              <a:rPr lang="en-GB" sz="1400" dirty="0"/>
              <a:t>. </a:t>
            </a:r>
          </a:p>
          <a:p>
            <a:pPr marL="177800" lvl="1" indent="-177800">
              <a:buSzPct val="75000"/>
              <a:buBlip>
                <a:blip r:embed="rId3"/>
              </a:buBlip>
            </a:pPr>
            <a:r>
              <a:rPr lang="ru-RU" sz="1400" dirty="0"/>
              <a:t>Наши услуги охватывают все стратегически важные аспекты </a:t>
            </a:r>
            <a:r>
              <a:rPr lang="ru-RU" sz="1400" dirty="0" smtClean="0"/>
              <a:t>промышленности</a:t>
            </a:r>
            <a:r>
              <a:rPr lang="fi-FI" sz="1400" dirty="0" smtClean="0"/>
              <a:t>:</a:t>
            </a:r>
            <a:r>
              <a:rPr lang="en-GB" sz="1400" dirty="0" smtClean="0"/>
              <a:t> </a:t>
            </a:r>
            <a:endParaRPr lang="en-GB" sz="1400" dirty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200" dirty="0"/>
              <a:t>Лесоуправление</a:t>
            </a:r>
            <a:endParaRPr lang="en-GB" sz="1200" dirty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200" dirty="0" smtClean="0"/>
              <a:t>Инвентаризацию</a:t>
            </a:r>
            <a:r>
              <a:rPr lang="fi-FI" sz="1200" dirty="0" smtClean="0"/>
              <a:t>.</a:t>
            </a:r>
            <a:r>
              <a:rPr lang="ru-RU" sz="1200" dirty="0" smtClean="0"/>
              <a:t> </a:t>
            </a:r>
            <a:r>
              <a:rPr lang="ru-RU" sz="1200" dirty="0"/>
              <a:t>лесных ресурсов</a:t>
            </a:r>
            <a:endParaRPr lang="en-GB" sz="1200" dirty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200" dirty="0"/>
              <a:t>Лесообеспечение </a:t>
            </a:r>
            <a:endParaRPr lang="fi-FI" sz="1200" dirty="0" smtClean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200" dirty="0" smtClean="0"/>
              <a:t>Производственные </a:t>
            </a:r>
            <a:r>
              <a:rPr lang="ru-RU" sz="1200" dirty="0"/>
              <a:t>процессы </a:t>
            </a:r>
            <a:endParaRPr lang="en-GB" sz="1200" dirty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200" dirty="0"/>
              <a:t>Сбыт и маркетинг</a:t>
            </a:r>
            <a:endParaRPr lang="en-GB" sz="1200" dirty="0"/>
          </a:p>
          <a:p>
            <a:pPr marL="541338" lvl="2" indent="-177800">
              <a:buSzPct val="75000"/>
              <a:buBlip>
                <a:blip r:embed="rId3"/>
              </a:buBlip>
            </a:pPr>
            <a:r>
              <a:rPr lang="ru-RU" sz="1200" dirty="0" smtClean="0"/>
              <a:t>Логистику. </a:t>
            </a:r>
            <a:endParaRPr lang="fi-FI" sz="1200" dirty="0"/>
          </a:p>
          <a:p>
            <a:endParaRPr lang="fi-FI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5380687"/>
            <a:ext cx="244827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/>
              <a:t>Проекты компании </a:t>
            </a:r>
            <a:r>
              <a:rPr lang="fi-FI" sz="1100" dirty="0" smtClean="0"/>
              <a:t>Indufor </a:t>
            </a:r>
            <a:r>
              <a:rPr lang="en-GB" sz="1100" dirty="0" smtClean="0"/>
              <a:t> </a:t>
            </a:r>
            <a:r>
              <a:rPr lang="ru-RU" sz="1100" dirty="0" smtClean="0"/>
              <a:t>в России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7857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1500" y="2388312"/>
            <a:ext cx="5856684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Основные выводы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/>
              <a:t>Основные выводы</a:t>
            </a:r>
            <a:r>
              <a:rPr lang="en-US" sz="2400" dirty="0"/>
              <a:t> – </a:t>
            </a:r>
            <a:r>
              <a:rPr lang="ru-RU" sz="2400" dirty="0"/>
              <a:t>Э</a:t>
            </a:r>
            <a:r>
              <a:rPr lang="ru-RU" sz="2400" dirty="0" smtClean="0"/>
              <a:t>ффективное лесообеспечение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700" b="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62" y="1417638"/>
            <a:ext cx="8391306" cy="4239093"/>
          </a:xfrm>
        </p:spPr>
        <p:txBody>
          <a:bodyPr>
            <a:normAutofit lnSpcReduction="10000"/>
          </a:bodyPr>
          <a:lstStyle/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 smtClean="0"/>
              <a:t>Выгоды</a:t>
            </a:r>
            <a:r>
              <a:rPr lang="ru-RU" sz="1400" dirty="0" smtClean="0"/>
              <a:t> </a:t>
            </a:r>
            <a:r>
              <a:rPr lang="ru-RU" sz="1400" dirty="0"/>
              <a:t>от сырья и трудовых ресурсов </a:t>
            </a:r>
            <a:r>
              <a:rPr lang="ru-RU" sz="1400" dirty="0" smtClean="0"/>
              <a:t>по-прежнему имеют место быть, </a:t>
            </a:r>
            <a:r>
              <a:rPr lang="ru-RU" sz="1400" dirty="0"/>
              <a:t>но с каждым годом </a:t>
            </a:r>
            <a:r>
              <a:rPr lang="ru-RU" sz="1400" dirty="0" smtClean="0"/>
              <a:t>их все меньше</a:t>
            </a:r>
            <a:endParaRPr lang="en-US" sz="1400" dirty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200" dirty="0"/>
              <a:t>Ожидается, что себестоимость круглой древесины существенно увеличится</a:t>
            </a:r>
            <a:endParaRPr lang="en-US" sz="12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Инвестиционные планы должны быть реалистичными </a:t>
            </a:r>
            <a:r>
              <a:rPr lang="en-US" sz="1400" dirty="0"/>
              <a:t>– </a:t>
            </a:r>
            <a:r>
              <a:rPr lang="ru-RU" sz="1400" dirty="0"/>
              <a:t>много утопичных планов, </a:t>
            </a:r>
            <a:r>
              <a:rPr lang="ru-RU" sz="1400" dirty="0" smtClean="0"/>
              <a:t>недооценивающих </a:t>
            </a:r>
            <a:r>
              <a:rPr lang="ru-RU" sz="1400" dirty="0"/>
              <a:t>трудности, связанные с лесоснабжением</a:t>
            </a:r>
            <a:endParaRPr lang="en-US" sz="1400" dirty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400" dirty="0"/>
              <a:t>Анализ оптимального размера производства </a:t>
            </a:r>
            <a:r>
              <a:rPr lang="en-US" sz="1400" dirty="0"/>
              <a:t>–</a:t>
            </a:r>
            <a:r>
              <a:rPr lang="ru-RU" sz="1400" dirty="0"/>
              <a:t> по всей видимости, </a:t>
            </a:r>
            <a:r>
              <a:rPr lang="ru-RU" sz="1400" dirty="0" smtClean="0"/>
              <a:t>производства меньшего размера будут предпочтительны в будущем </a:t>
            </a:r>
            <a:endParaRPr lang="en-US" sz="14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Россия нуждается в стабильном рынке древесного сырья, чтобы инвестиции </a:t>
            </a:r>
            <a:r>
              <a:rPr lang="ru-RU" sz="1400" dirty="0"/>
              <a:t>в</a:t>
            </a:r>
            <a:r>
              <a:rPr lang="ru-RU" sz="1400" dirty="0" smtClean="0"/>
              <a:t> организацию </a:t>
            </a:r>
            <a:r>
              <a:rPr lang="ru-RU" sz="1400" dirty="0"/>
              <a:t>лесоснабжения не </a:t>
            </a:r>
            <a:r>
              <a:rPr lang="ru-RU" sz="1400" dirty="0"/>
              <a:t>сосредотачивались </a:t>
            </a:r>
            <a:r>
              <a:rPr lang="ru-RU" sz="1400" dirty="0" smtClean="0"/>
              <a:t>лишь </a:t>
            </a:r>
            <a:r>
              <a:rPr lang="ru-RU" sz="1400" dirty="0"/>
              <a:t>на </a:t>
            </a:r>
            <a:r>
              <a:rPr lang="ru-RU" sz="1400" dirty="0" smtClean="0"/>
              <a:t>собственные участки аренды</a:t>
            </a:r>
            <a:endParaRPr lang="en-US" sz="1400" dirty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400" dirty="0"/>
              <a:t>В других частях света владение лесом и промышленное производство зачастую разделено</a:t>
            </a:r>
            <a:endParaRPr lang="en-US" sz="14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Доля сортиментной лесозаготовки </a:t>
            </a:r>
            <a:r>
              <a:rPr lang="ru-RU" sz="1400" dirty="0" smtClean="0"/>
              <a:t>увеличилась </a:t>
            </a:r>
            <a:r>
              <a:rPr lang="ru-RU" sz="1400" dirty="0"/>
              <a:t>по всей стране, что привело к снижению количества работников, необходимых для заготовки одного </a:t>
            </a:r>
            <a:r>
              <a:rPr lang="ru-RU" sz="1400" dirty="0" smtClean="0"/>
              <a:t>кубометра древесины</a:t>
            </a:r>
            <a:endParaRPr lang="en-US" sz="1400" dirty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200" dirty="0"/>
              <a:t>Доля сортиментной лесозаготовки приближается к той точке, когда существенное увеличение предполагает большее количество капиталовложений в инфраструктуру и ремонт</a:t>
            </a:r>
            <a:endParaRPr lang="en-US" sz="12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Предотвращение простоев в лесозаготовке имеет ключевую роль </a:t>
            </a:r>
            <a:r>
              <a:rPr lang="ru-RU" sz="1400" dirty="0" smtClean="0"/>
              <a:t>в гарантии успеха лесоснабжения</a:t>
            </a:r>
            <a:endParaRPr lang="en-US" sz="1400" dirty="0"/>
          </a:p>
          <a:p>
            <a:pPr marL="177800" lvl="1" indent="-177800">
              <a:buSzPct val="75000"/>
              <a:buBlip>
                <a:blip r:embed="rId2"/>
              </a:buBlip>
            </a:pPr>
            <a:r>
              <a:rPr lang="ru-RU" sz="1400" dirty="0"/>
              <a:t>Разные условия для больших компаний с собственным парком техники и меньших </a:t>
            </a:r>
            <a:r>
              <a:rPr lang="ru-RU" sz="1400" dirty="0" smtClean="0"/>
              <a:t>компаний-подрядчиков</a:t>
            </a:r>
            <a:endParaRPr lang="en-US" sz="1400" dirty="0"/>
          </a:p>
          <a:p>
            <a:pPr marL="541338" lvl="2" indent="-177800">
              <a:buSzPct val="75000"/>
              <a:buBlip>
                <a:blip r:embed="rId2"/>
              </a:buBlip>
            </a:pPr>
            <a:r>
              <a:rPr lang="ru-RU" sz="1200" dirty="0"/>
              <a:t>Необходимы новые решения в сервисном обслуживании, особенно для мелких предпринимателей, работающих с небольшим </a:t>
            </a:r>
            <a:r>
              <a:rPr lang="ru-RU" sz="1200" dirty="0" smtClean="0"/>
              <a:t>бюджетом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1500" y="2388312"/>
            <a:ext cx="5856684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Текущая ситуация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Сырье </a:t>
            </a:r>
            <a:r>
              <a:rPr lang="en-US" sz="2400" dirty="0"/>
              <a:t>– </a:t>
            </a:r>
            <a:r>
              <a:rPr lang="ru-RU" sz="2400" dirty="0"/>
              <a:t>Балансы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ru-RU" sz="1600" b="0" i="1" dirty="0"/>
              <a:t>Россия имеет </a:t>
            </a:r>
            <a:r>
              <a:rPr lang="ru-RU" sz="1600" b="0" i="1" dirty="0" smtClean="0"/>
              <a:t>самую </a:t>
            </a:r>
            <a:r>
              <a:rPr lang="ru-RU" sz="1600" b="0" i="1" dirty="0"/>
              <a:t>низкую стоимость древесины, но </a:t>
            </a:r>
            <a:r>
              <a:rPr lang="ru-RU" sz="1600" b="0" i="1" dirty="0" smtClean="0"/>
              <a:t>и самый </a:t>
            </a:r>
            <a:r>
              <a:rPr lang="ru-RU" sz="1600" b="0" i="1" dirty="0"/>
              <a:t>большой рост </a:t>
            </a:r>
            <a:r>
              <a:rPr lang="ru-RU" sz="1600" b="0" i="1" dirty="0" smtClean="0"/>
              <a:t>цен, </a:t>
            </a:r>
            <a:r>
              <a:rPr lang="ru-RU" sz="1600" b="0" i="1" dirty="0" smtClean="0"/>
              <a:t>постепенно приближаясь </a:t>
            </a:r>
            <a:r>
              <a:rPr lang="ru-RU" sz="1600" b="0" i="1" dirty="0"/>
              <a:t>к уровню Канады</a:t>
            </a:r>
            <a:r>
              <a:rPr lang="en-US" sz="1600" b="0" i="1" dirty="0"/>
              <a:t>.</a:t>
            </a:r>
            <a:endParaRPr lang="fi-FI" sz="1600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Цены в </a:t>
            </a:r>
            <a:r>
              <a:rPr lang="fi-FI" sz="1600" dirty="0" smtClean="0"/>
              <a:t>2014</a:t>
            </a:r>
            <a:endParaRPr lang="fi-FI" sz="1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9180751"/>
              </p:ext>
            </p:extLst>
          </p:nvPr>
        </p:nvGraphicFramePr>
        <p:xfrm>
          <a:off x="457200" y="2174875"/>
          <a:ext cx="4040188" cy="305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Годовое изменение цен в </a:t>
            </a:r>
            <a:r>
              <a:rPr lang="en-US" sz="1600" dirty="0" smtClean="0"/>
              <a:t>2006-2014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2015 Indufor Oy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9782" y="2102659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Руб.</a:t>
            </a:r>
            <a:r>
              <a:rPr lang="fi-FI" sz="1000" dirty="0" smtClean="0"/>
              <a:t>/</a:t>
            </a:r>
            <a:r>
              <a:rPr lang="ru-RU" sz="1000" dirty="0" smtClean="0"/>
              <a:t>м</a:t>
            </a:r>
            <a:r>
              <a:rPr lang="fi-FI" sz="1000" baseline="30000" dirty="0" smtClean="0"/>
              <a:t>3</a:t>
            </a:r>
            <a:endParaRPr lang="fi-FI" sz="1000" baseline="30000" dirty="0"/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52071312"/>
              </p:ext>
            </p:extLst>
          </p:nvPr>
        </p:nvGraphicFramePr>
        <p:xfrm>
          <a:off x="4645025" y="2174875"/>
          <a:ext cx="4041775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04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6621</TotalTime>
  <Words>1528</Words>
  <Application>Microsoft Office PowerPoint</Application>
  <PresentationFormat>On-screen Show (4:3)</PresentationFormat>
  <Paragraphs>187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White</vt:lpstr>
      <vt:lpstr>Надежное и стабильное лесообеспечение как залог успешного функционирования ЛПК в России</vt:lpstr>
      <vt:lpstr>Содержание</vt:lpstr>
      <vt:lpstr>Indufor – Несколько фактов</vt:lpstr>
      <vt:lpstr>Indufor – Лесная промышленность и биорешения </vt:lpstr>
      <vt:lpstr>Indufor – Россия</vt:lpstr>
      <vt:lpstr>Основные выводы</vt:lpstr>
      <vt:lpstr>Основные выводы – Эффективное лесообеспечение </vt:lpstr>
      <vt:lpstr>Текущая ситуация</vt:lpstr>
      <vt:lpstr>Сырье – Балансы Россия имеет самую низкую стоимость древесины, но и самый большой рост цен, постепенно приближаясь к уровню Канады.</vt:lpstr>
      <vt:lpstr>Сырье – Пиловочник Аналогично балансам цены на пиловочник по-прежнему самые низкие среди основных стран-конкурентов, но их рост значительно больше чем, например, в Канаде и Финляндии.</vt:lpstr>
      <vt:lpstr>Сырье – Обзор цен на круглую древесину Несколько факторов оказывают влияние на развитие цен на круглую древесину в России. Дорожная инфраструктура останется одной из ключевых проблем. </vt:lpstr>
      <vt:lpstr>Лесообеспечение – Прогноз себестоимости В реальном выражении ожидается увеличение себестоимости на более чем 30% преимущественно за счет увеличения расстояния транспортировки, а также стоимости строительства и ремонта дорог.</vt:lpstr>
      <vt:lpstr>Инфраструктура – Стоимость строительства дорог Средняя стоимость строительства дорог в России одна из наиболее высоких в мире.</vt:lpstr>
      <vt:lpstr>Лесообеспечение – Необходимость интенсивного управления лесным ресурсами Экстенсивная модель ведения лесного хозяйства привела к нежелаемой структуре лесных участков. Компаниям приходится проходить все большие расстояния в поисках хороших лесных участков. Внедрение интенсивного лесоуправления позволило бы более эффективно использовать лесные ресурсы.</vt:lpstr>
      <vt:lpstr>Лесообеспечение – Зимняя лесозаготовка Преобладающий способ ведения лесозаготовки. Необходимость регулярного обновления дорог и путей. Предполагает значительный парк лесозаготовительного оборудования в связи с более коротким периодом лесозаготовки.</vt:lpstr>
      <vt:lpstr>Новые тенденции и альтернативные режимы ведения работ</vt:lpstr>
      <vt:lpstr>Лесообеспечение – Круглогодичная лесозаготовка Некоторые компании осуществили анализ инвестиций в круглогодичную лесозаготовку, в том числе и в сеть лесных дорог с прочным основанием, покрытием и дренажной системой. После завершения строительства при надлежащей эксплуатации будет необходим лишь регулярный ремонт.</vt:lpstr>
      <vt:lpstr>Лесозаготовка – Зимняя vs. круглогодичная График строительства и уровень инвестиций в круглогодичную и традиционную в России зимнюю лесозаготовку отличаются. Для зимней лесозаготовки требуется примерно вдвое больше лесозаготовительного оборудования, а для круглогодичной - большее количество стартовых инвестиций.</vt:lpstr>
      <vt:lpstr>Лесозаготовка – Зимняя vs. круглогодичная Сравнение совокупных инвестиций в круглогодичную и зимнюю лесозаготовку демонстрирует, что проведение лесозаготовки в зимнее время может быть более дешевой альтернативой в краткосрочной перспективе. Тем не менее, в длительной перспективе круглогодичная заготовка предполагает меньшее количество инвестиций.</vt:lpstr>
      <vt:lpstr>Лесоснабжение – Себестоимость Себестоимость зависит от способности компаний эффективно использовать расчетную лесосеку. Стремление к высокому уровню использования РЛ должно быть наибольшим на территориях, которые требуют крупных инвестиций в инфраструктуру.</vt:lpstr>
      <vt:lpstr>Развитие методов лесозаготовки, трудовые ресурсы и продуктивность</vt:lpstr>
      <vt:lpstr>Лесозаготовка – Методы лесозаготовки и капитальные затраты Доля сортиментной лесозаготовки в России растет, тем не менее ее рост сдерживает необходимость больших капитальных затрат и ремонта.</vt:lpstr>
      <vt:lpstr>Лесозаготовка – Трудовые ресурсы Внедрение новых способов лесозаготовки и технологии привело к стабильному снижению потребности в трудовых ресурсах, необходимых для заготовки одного кубометра древесины. Для того, чтобы реализовать потенциал, необходимы крупные инвестиции  в инфраструктуру, ремонт и запчасти.</vt:lpstr>
      <vt:lpstr>Лесообеспечение – Риски, связанные с простоем при лесозаготовке В данном примере капитальные затраты на м³ цепочки харвестер-форвардер производительностью 70 000 м³ в год примерно на 38% ниже по сравнению с цепочкой в 40 000 м³/г. Большим компаниям, способным поддерживать парк техники в хорошем состоянии, легче достигнуть более высокую производительность. </vt:lpstr>
      <vt:lpstr>Лесообеспечение – Оптимальный размер производства В будущем с меньшей доступностью сырья и ценой, по которой промышленность готова закупать древесину, оптимальный размер производства может быть меньше, чем в настоящее время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anni.blasten</dc:creator>
  <cp:lastModifiedBy>Julia Maximova</cp:lastModifiedBy>
  <cp:revision>814</cp:revision>
  <cp:lastPrinted>2015-09-21T16:21:55Z</cp:lastPrinted>
  <dcterms:created xsi:type="dcterms:W3CDTF">2009-05-20T08:49:12Z</dcterms:created>
  <dcterms:modified xsi:type="dcterms:W3CDTF">2015-09-29T06:07:04Z</dcterms:modified>
</cp:coreProperties>
</file>