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434" r:id="rId2"/>
    <p:sldId id="473" r:id="rId3"/>
    <p:sldId id="461" r:id="rId4"/>
    <p:sldId id="392" r:id="rId5"/>
    <p:sldId id="430" r:id="rId6"/>
    <p:sldId id="435" r:id="rId7"/>
    <p:sldId id="462" r:id="rId8"/>
    <p:sldId id="468" r:id="rId9"/>
    <p:sldId id="469" r:id="rId10"/>
    <p:sldId id="390" r:id="rId11"/>
    <p:sldId id="465" r:id="rId12"/>
    <p:sldId id="452" r:id="rId13"/>
    <p:sldId id="394" r:id="rId14"/>
    <p:sldId id="454" r:id="rId15"/>
    <p:sldId id="401" r:id="rId16"/>
    <p:sldId id="431" r:id="rId17"/>
    <p:sldId id="396" r:id="rId18"/>
    <p:sldId id="460" r:id="rId19"/>
    <p:sldId id="453" r:id="rId20"/>
    <p:sldId id="445" r:id="rId21"/>
    <p:sldId id="463" r:id="rId22"/>
    <p:sldId id="397" r:id="rId23"/>
    <p:sldId id="451" r:id="rId24"/>
    <p:sldId id="459" r:id="rId25"/>
    <p:sldId id="436" r:id="rId26"/>
    <p:sldId id="456" r:id="rId27"/>
    <p:sldId id="475" r:id="rId28"/>
    <p:sldId id="464" r:id="rId29"/>
    <p:sldId id="442" r:id="rId30"/>
    <p:sldId id="446" r:id="rId31"/>
    <p:sldId id="471" r:id="rId32"/>
    <p:sldId id="470" r:id="rId33"/>
    <p:sldId id="472" r:id="rId34"/>
    <p:sldId id="474" r:id="rId35"/>
    <p:sldId id="424" r:id="rId36"/>
    <p:sldId id="443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ychkov Svyatoslav Sergeevich" initials="B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15751A"/>
    <a:srgbClr val="17731B"/>
    <a:srgbClr val="C6D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9774" autoAdjust="0"/>
  </p:normalViewPr>
  <p:slideViewPr>
    <p:cSldViewPr>
      <p:cViewPr>
        <p:scale>
          <a:sx n="88" d="100"/>
          <a:sy n="88" d="100"/>
        </p:scale>
        <p:origin x="-2002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17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88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3.xml"/><Relationship Id="rId18" Type="http://schemas.openxmlformats.org/officeDocument/2006/relationships/slide" Target="slides/slide35.xml"/><Relationship Id="rId3" Type="http://schemas.openxmlformats.org/officeDocument/2006/relationships/slide" Target="slides/slide6.xml"/><Relationship Id="rId7" Type="http://schemas.openxmlformats.org/officeDocument/2006/relationships/slide" Target="slides/slide14.xml"/><Relationship Id="rId12" Type="http://schemas.openxmlformats.org/officeDocument/2006/relationships/slide" Target="slides/slide22.xml"/><Relationship Id="rId17" Type="http://schemas.openxmlformats.org/officeDocument/2006/relationships/slide" Target="slides/slide34.xml"/><Relationship Id="rId2" Type="http://schemas.openxmlformats.org/officeDocument/2006/relationships/slide" Target="slides/slide5.xml"/><Relationship Id="rId16" Type="http://schemas.openxmlformats.org/officeDocument/2006/relationships/slide" Target="slides/slide33.xml"/><Relationship Id="rId1" Type="http://schemas.openxmlformats.org/officeDocument/2006/relationships/slide" Target="slides/slide4.xml"/><Relationship Id="rId6" Type="http://schemas.openxmlformats.org/officeDocument/2006/relationships/slide" Target="slides/slide13.xml"/><Relationship Id="rId11" Type="http://schemas.openxmlformats.org/officeDocument/2006/relationships/slide" Target="slides/slide19.xml"/><Relationship Id="rId5" Type="http://schemas.openxmlformats.org/officeDocument/2006/relationships/slide" Target="slides/slide12.xml"/><Relationship Id="rId15" Type="http://schemas.openxmlformats.org/officeDocument/2006/relationships/slide" Target="slides/slide29.xml"/><Relationship Id="rId10" Type="http://schemas.openxmlformats.org/officeDocument/2006/relationships/slide" Target="slides/slide17.xml"/><Relationship Id="rId4" Type="http://schemas.openxmlformats.org/officeDocument/2006/relationships/slide" Target="slides/slide10.xml"/><Relationship Id="rId9" Type="http://schemas.openxmlformats.org/officeDocument/2006/relationships/slide" Target="slides/slide16.xml"/><Relationship Id="rId14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76;&#1083;&#1103;%20&#1082;&#1086;&#1085;&#1092;&#1077;&#1088;&#1077;&#1085;&#1094;&#1080;&#1080;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64;&#1072;&#1085;&#1093;&#1072;&#1081;%202015\1-6%202014%20vs%201-6%20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79;&#1100;&#1084;&#1080;&#1085;&#1072;%20&#1045;&#1082;&#1072;&#1090;&#1077;&#1088;&#1080;&#1085;&#1072;\Documents\China%202015\&#1050;&#1085;&#1080;&#1075;&#1072;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76;&#1083;&#1103;%20&#1082;&#1086;&#1085;&#1092;&#1077;&#1088;&#1077;&#1085;&#1094;&#1080;&#1080;\&#1055;&#1080;&#1083;&#1086;&#1074;&#1086;&#1095;&#1085;&#1080;&#1082;%20&#1080;&#1090;&#1086;&#1075;&#1080;%20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64;&#1072;&#1085;&#1093;&#1072;&#1081;%202015\1-6%202014%20vs%201-6%20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64;&#1072;&#1085;&#1093;&#1072;&#1081;%202015\1-6%202014%20vs%201-6%20201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55;&#1077;&#1082;&#1080;&#1085;%202015\1-6%202014%20vs%201-6%20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76;&#1083;&#1103;%20&#1082;&#1086;&#1085;&#1092;&#1077;&#1088;&#1077;&#1085;&#1094;&#1080;&#1080;\&#1055;&#1080;&#1083;&#1086;&#1074;&#1086;&#1095;&#1085;&#1080;&#1082;%20&#1080;&#1090;&#1086;&#1075;&#1080;%2020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79;&#1100;&#1084;&#1080;&#1085;&#1072;%20&#1045;&#1082;&#1072;&#1090;&#1077;&#1088;&#1080;&#1085;&#1072;\AppData\Local\Microsoft\Windows\Temporary%20Internet%20Files\Content.Outlook\WX33M84N\1-6%202014%20vs%201-6%20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79;&#1100;&#1084;&#1080;&#1085;&#1072;%20&#1045;&#1082;&#1072;&#1090;&#1077;&#1088;&#1080;&#1085;&#1072;\AppData\Local\Microsoft\Windows\Temporary%20Internet%20Files\Content.Outlook\WX33M84N\1-6%202014%20vs%201-6%202015%20(2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64;&#1072;&#1085;&#1093;&#1072;&#1081;%202015\1-6%202014%20vs%201-6%202015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ulia.Smolina\Desktop\&#1055;&#1088;&#1077;&#1079;&#1077;&#1085;&#1090;&#1072;&#1094;&#1080;&#1103;%20&#1076;&#1083;&#1103;%20&#1082;&#1086;&#1085;&#1092;&#1077;&#1088;&#1077;&#1085;&#1094;&#1080;&#1080;\&#1055;&#1080;&#1083;&#1086;&#1074;&#1086;&#1095;&#1085;&#1080;&#1082;%20&#1080;&#1090;&#1086;&#1075;&#1080;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64;&#1072;&#1085;&#1093;&#1072;&#1081;%202015\1-6%202014%20vs%201-6%20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64;&#1072;&#1085;&#1093;&#1072;&#1081;%202015\1-6%202014%20vs%201-6%20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76;&#1083;&#1103;%20&#1082;&#1086;&#1085;&#1092;&#1077;&#1088;&#1077;&#1085;&#1094;&#1080;&#1080;\&#1055;&#1080;&#1083;&#1086;&#1074;&#1086;&#1095;&#1085;&#1080;&#1082;%20&#1080;&#1090;&#1086;&#1075;&#1080;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.Smolina\Desktop\&#1055;&#1088;&#1077;&#1079;&#1077;&#1085;&#1090;&#1072;&#1094;&#1080;&#1103;%20&#1076;&#1083;&#1103;%20&#1082;&#1086;&#1085;&#1092;&#1077;&#1088;&#1077;&#1085;&#1094;&#1080;&#1080;\&#1055;&#1080;&#1083;&#1086;&#1074;&#1086;&#1095;&#1085;&#1080;&#1082;%20&#1080;&#1090;&#1086;&#1075;&#1080;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79;&#1100;&#1084;&#1080;&#1085;&#1072;%20&#1045;&#1082;&#1072;&#1090;&#1077;&#1088;&#1080;&#1085;&#1072;\AppData\Local\Microsoft\Windows\Temporary%20Internet%20Files\Content.Outlook\WX33M84N\1-6%202014%20vs%201-6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Лист1!$C$47</c:f>
              <c:strCache>
                <c:ptCount val="1"/>
                <c:pt idx="0">
                  <c:v>2015f</c:v>
                </c:pt>
              </c:strCache>
            </c:strRef>
          </c:tx>
          <c:invertIfNegative val="0"/>
          <c:cat>
            <c:strRef>
              <c:f>Лист1!$D$46:$K$46</c:f>
              <c:strCache>
                <c:ptCount val="8"/>
                <c:pt idx="0">
                  <c:v>Iran</c:v>
                </c:pt>
                <c:pt idx="1">
                  <c:v>Libya</c:v>
                </c:pt>
                <c:pt idx="2">
                  <c:v>Egypt</c:v>
                </c:pt>
                <c:pt idx="3">
                  <c:v>Yemen</c:v>
                </c:pt>
                <c:pt idx="4">
                  <c:v>Iraq</c:v>
                </c:pt>
                <c:pt idx="5">
                  <c:v>Algeria</c:v>
                </c:pt>
                <c:pt idx="6">
                  <c:v>Kuwait</c:v>
                </c:pt>
                <c:pt idx="7">
                  <c:v>Morocco</c:v>
                </c:pt>
              </c:strCache>
            </c:strRef>
          </c:cat>
          <c:val>
            <c:numRef>
              <c:f>Лист1!$D$47:$K$47</c:f>
              <c:numCache>
                <c:formatCode>General</c:formatCode>
                <c:ptCount val="8"/>
                <c:pt idx="0">
                  <c:v>-22</c:v>
                </c:pt>
                <c:pt idx="1">
                  <c:v>-17</c:v>
                </c:pt>
                <c:pt idx="2">
                  <c:v>-11</c:v>
                </c:pt>
                <c:pt idx="3">
                  <c:v>-6</c:v>
                </c:pt>
                <c:pt idx="4">
                  <c:v>-3</c:v>
                </c:pt>
                <c:pt idx="5">
                  <c:v>-8</c:v>
                </c:pt>
                <c:pt idx="6">
                  <c:v>-2</c:v>
                </c:pt>
                <c:pt idx="7">
                  <c:v>-5</c:v>
                </c:pt>
              </c:numCache>
            </c:numRef>
          </c:val>
        </c:ser>
        <c:ser>
          <c:idx val="1"/>
          <c:order val="1"/>
          <c:tx>
            <c:strRef>
              <c:f>Лист1!$C$48</c:f>
              <c:strCache>
                <c:ptCount val="1"/>
                <c:pt idx="0">
                  <c:v>2016f</c:v>
                </c:pt>
              </c:strCache>
            </c:strRef>
          </c:tx>
          <c:invertIfNegative val="0"/>
          <c:cat>
            <c:strRef>
              <c:f>Лист1!$D$46:$K$46</c:f>
              <c:strCache>
                <c:ptCount val="8"/>
                <c:pt idx="0">
                  <c:v>Iran</c:v>
                </c:pt>
                <c:pt idx="1">
                  <c:v>Libya</c:v>
                </c:pt>
                <c:pt idx="2">
                  <c:v>Egypt</c:v>
                </c:pt>
                <c:pt idx="3">
                  <c:v>Yemen</c:v>
                </c:pt>
                <c:pt idx="4">
                  <c:v>Iraq</c:v>
                </c:pt>
                <c:pt idx="5">
                  <c:v>Algeria</c:v>
                </c:pt>
                <c:pt idx="6">
                  <c:v>Kuwait</c:v>
                </c:pt>
                <c:pt idx="7">
                  <c:v>Morocco</c:v>
                </c:pt>
              </c:strCache>
            </c:strRef>
          </c:cat>
          <c:val>
            <c:numRef>
              <c:f>Лист1!$D$48:$K$48</c:f>
              <c:numCache>
                <c:formatCode>General</c:formatCode>
                <c:ptCount val="8"/>
                <c:pt idx="0">
                  <c:v>-13</c:v>
                </c:pt>
                <c:pt idx="1">
                  <c:v>-10</c:v>
                </c:pt>
                <c:pt idx="2">
                  <c:v>-2</c:v>
                </c:pt>
                <c:pt idx="3">
                  <c:v>-12</c:v>
                </c:pt>
                <c:pt idx="4">
                  <c:v>-7</c:v>
                </c:pt>
                <c:pt idx="5">
                  <c:v>-1</c:v>
                </c:pt>
                <c:pt idx="6">
                  <c:v>-3</c:v>
                </c:pt>
                <c:pt idx="7">
                  <c:v>-1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656128"/>
        <c:axId val="84089088"/>
      </c:barChart>
      <c:catAx>
        <c:axId val="6665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4089088"/>
        <c:crosses val="autoZero"/>
        <c:auto val="1"/>
        <c:lblAlgn val="ctr"/>
        <c:lblOffset val="100"/>
        <c:noMultiLvlLbl val="0"/>
      </c:catAx>
      <c:valAx>
        <c:axId val="8408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6656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Russia.</a:t>
            </a:r>
            <a:r>
              <a:rPr lang="en-US" sz="1800" baseline="0" dirty="0"/>
              <a:t> Coniferous log export. H1 2014 </a:t>
            </a:r>
            <a:r>
              <a:rPr lang="en-US" sz="1800" baseline="0" dirty="0" err="1"/>
              <a:t>vs</a:t>
            </a:r>
            <a:r>
              <a:rPr lang="en-US" sz="1800" baseline="0" dirty="0"/>
              <a:t> H1 2015, mln.m3</a:t>
            </a:r>
            <a:endParaRPr lang="ru-RU" sz="18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Н1 2015</c:v>
          </c:tx>
          <c:marker>
            <c:symbol val="none"/>
          </c:marker>
          <c:val>
            <c:numRef>
              <c:f>пиловочник!$K$31:$P$31</c:f>
              <c:numCache>
                <c:formatCode>#,##0</c:formatCode>
                <c:ptCount val="6"/>
                <c:pt idx="0">
                  <c:v>661673</c:v>
                </c:pt>
                <c:pt idx="1">
                  <c:v>837274</c:v>
                </c:pt>
                <c:pt idx="2">
                  <c:v>964260</c:v>
                </c:pt>
                <c:pt idx="3">
                  <c:v>862479</c:v>
                </c:pt>
                <c:pt idx="4">
                  <c:v>704840</c:v>
                </c:pt>
                <c:pt idx="5">
                  <c:v>853885</c:v>
                </c:pt>
              </c:numCache>
            </c:numRef>
          </c:val>
          <c:smooth val="0"/>
        </c:ser>
        <c:ser>
          <c:idx val="1"/>
          <c:order val="1"/>
          <c:tx>
            <c:v>Н1 2014</c:v>
          </c:tx>
          <c:marker>
            <c:symbol val="none"/>
          </c:marker>
          <c:val>
            <c:numRef>
              <c:f>пиловочник!$D$31:$I$31</c:f>
              <c:numCache>
                <c:formatCode>#,##0</c:formatCode>
                <c:ptCount val="6"/>
                <c:pt idx="0">
                  <c:v>902182</c:v>
                </c:pt>
                <c:pt idx="1">
                  <c:v>972982</c:v>
                </c:pt>
                <c:pt idx="2">
                  <c:v>1127437</c:v>
                </c:pt>
                <c:pt idx="3">
                  <c:v>1060151</c:v>
                </c:pt>
                <c:pt idx="4">
                  <c:v>830966</c:v>
                </c:pt>
                <c:pt idx="5">
                  <c:v>940284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23648"/>
        <c:axId val="100925440"/>
      </c:lineChart>
      <c:catAx>
        <c:axId val="100923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925440"/>
        <c:crosses val="autoZero"/>
        <c:auto val="1"/>
        <c:lblAlgn val="ctr"/>
        <c:lblOffset val="100"/>
        <c:noMultiLvlLbl val="0"/>
      </c:catAx>
      <c:valAx>
        <c:axId val="100925440"/>
        <c:scaling>
          <c:orientation val="minMax"/>
          <c:min val="50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92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09013079006548"/>
          <c:y val="0.413995063350449"/>
          <c:w val="0.11778731960816614"/>
          <c:h val="0.2332597102737377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H1 2014</c:v>
                </c:pt>
              </c:strCache>
            </c:strRef>
          </c:tx>
          <c:invertIfNegative val="0"/>
          <c:cat>
            <c:strRef>
              <c:f>Лист1!$A$3:$A$14</c:f>
              <c:strCache>
                <c:ptCount val="12"/>
                <c:pt idx="0">
                  <c:v>New Zealand</c:v>
                </c:pt>
                <c:pt idx="1">
                  <c:v>Russia</c:v>
                </c:pt>
                <c:pt idx="2">
                  <c:v>USA</c:v>
                </c:pt>
                <c:pt idx="3">
                  <c:v>Canada</c:v>
                </c:pt>
                <c:pt idx="4">
                  <c:v>Australia</c:v>
                </c:pt>
                <c:pt idx="5">
                  <c:v>Ukraine</c:v>
                </c:pt>
                <c:pt idx="6">
                  <c:v>Japan</c:v>
                </c:pt>
                <c:pt idx="7">
                  <c:v>France</c:v>
                </c:pt>
                <c:pt idx="8">
                  <c:v>Romania</c:v>
                </c:pt>
                <c:pt idx="9">
                  <c:v>Lithuania</c:v>
                </c:pt>
                <c:pt idx="10">
                  <c:v>Belarus</c:v>
                </c:pt>
                <c:pt idx="11">
                  <c:v>Others</c:v>
                </c:pt>
              </c:strCache>
            </c:strRef>
          </c:cat>
          <c:val>
            <c:numRef>
              <c:f>Лист1!$B$3:$B$14</c:f>
              <c:numCache>
                <c:formatCode>General</c:formatCode>
                <c:ptCount val="12"/>
                <c:pt idx="0">
                  <c:v>6060</c:v>
                </c:pt>
                <c:pt idx="1">
                  <c:v>5259</c:v>
                </c:pt>
                <c:pt idx="2">
                  <c:v>2942</c:v>
                </c:pt>
                <c:pt idx="3">
                  <c:v>1459</c:v>
                </c:pt>
                <c:pt idx="4">
                  <c:v>1176</c:v>
                </c:pt>
                <c:pt idx="5">
                  <c:v>922</c:v>
                </c:pt>
                <c:pt idx="6">
                  <c:v>125</c:v>
                </c:pt>
                <c:pt idx="7">
                  <c:v>174</c:v>
                </c:pt>
                <c:pt idx="8">
                  <c:v>166</c:v>
                </c:pt>
                <c:pt idx="9">
                  <c:v>145</c:v>
                </c:pt>
                <c:pt idx="10">
                  <c:v>78</c:v>
                </c:pt>
                <c:pt idx="11">
                  <c:v>423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H1 2015</c:v>
                </c:pt>
              </c:strCache>
            </c:strRef>
          </c:tx>
          <c:invertIfNegative val="0"/>
          <c:cat>
            <c:strRef>
              <c:f>Лист1!$A$3:$A$14</c:f>
              <c:strCache>
                <c:ptCount val="12"/>
                <c:pt idx="0">
                  <c:v>New Zealand</c:v>
                </c:pt>
                <c:pt idx="1">
                  <c:v>Russia</c:v>
                </c:pt>
                <c:pt idx="2">
                  <c:v>USA</c:v>
                </c:pt>
                <c:pt idx="3">
                  <c:v>Canada</c:v>
                </c:pt>
                <c:pt idx="4">
                  <c:v>Australia</c:v>
                </c:pt>
                <c:pt idx="5">
                  <c:v>Ukraine</c:v>
                </c:pt>
                <c:pt idx="6">
                  <c:v>Japan</c:v>
                </c:pt>
                <c:pt idx="7">
                  <c:v>France</c:v>
                </c:pt>
                <c:pt idx="8">
                  <c:v>Romania</c:v>
                </c:pt>
                <c:pt idx="9">
                  <c:v>Lithuania</c:v>
                </c:pt>
                <c:pt idx="10">
                  <c:v>Belarus</c:v>
                </c:pt>
                <c:pt idx="11">
                  <c:v>Others</c:v>
                </c:pt>
              </c:strCache>
            </c:strRef>
          </c:cat>
          <c:val>
            <c:numRef>
              <c:f>Лист1!$C$3:$C$14</c:f>
              <c:numCache>
                <c:formatCode>General</c:formatCode>
                <c:ptCount val="12"/>
                <c:pt idx="0">
                  <c:v>5636</c:v>
                </c:pt>
                <c:pt idx="1">
                  <c:v>4522</c:v>
                </c:pt>
                <c:pt idx="2">
                  <c:v>1614</c:v>
                </c:pt>
                <c:pt idx="3">
                  <c:v>1254</c:v>
                </c:pt>
                <c:pt idx="4">
                  <c:v>1140</c:v>
                </c:pt>
                <c:pt idx="5">
                  <c:v>540</c:v>
                </c:pt>
                <c:pt idx="6">
                  <c:v>176</c:v>
                </c:pt>
                <c:pt idx="7">
                  <c:v>61</c:v>
                </c:pt>
                <c:pt idx="8">
                  <c:v>54</c:v>
                </c:pt>
                <c:pt idx="9">
                  <c:v>25</c:v>
                </c:pt>
                <c:pt idx="10">
                  <c:v>110</c:v>
                </c:pt>
                <c:pt idx="11">
                  <c:v>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67168"/>
        <c:axId val="100968704"/>
      </c:barChart>
      <c:catAx>
        <c:axId val="100967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968704"/>
        <c:crosses val="autoZero"/>
        <c:auto val="1"/>
        <c:lblAlgn val="ctr"/>
        <c:lblOffset val="100"/>
        <c:noMultiLvlLbl val="0"/>
      </c:catAx>
      <c:valAx>
        <c:axId val="10096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96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00732497460398"/>
          <c:y val="0.35006975539395141"/>
          <c:w val="0.12839806488161892"/>
          <c:h val="0.1251388121591497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597757038028347"/>
                  <c:y val="8.4129045185455581E-2"/>
                </c:manualLayout>
              </c:layout>
              <c:tx>
                <c:rich>
                  <a:bodyPr/>
                  <a:lstStyle/>
                  <a:p>
                    <a:r>
                      <a:rPr lang="en-US" sz="1800" cap="all" baseline="0" dirty="0">
                        <a:solidFill>
                          <a:schemeClr val="bg1"/>
                        </a:solidFill>
                      </a:rPr>
                      <a:t>China
39%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7150919165518314E-2"/>
                  <c:y val="-0.171712962962963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5475961825736302E-2"/>
                  <c:y val="-0.181913458734325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934790689899489"/>
                  <c:y val="4.37496354622338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1028803213069947E-2"/>
                  <c:y val="2.4694676781944888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Asia exl. China
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954315881467471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Пилмат!$C$38:$C$43</c:f>
              <c:strCache>
                <c:ptCount val="6"/>
                <c:pt idx="0">
                  <c:v>China</c:v>
                </c:pt>
                <c:pt idx="1">
                  <c:v>Europe</c:v>
                </c:pt>
                <c:pt idx="2">
                  <c:v>MENA</c:v>
                </c:pt>
                <c:pt idx="3">
                  <c:v>CIS</c:v>
                </c:pt>
                <c:pt idx="4">
                  <c:v>Asia exl. China</c:v>
                </c:pt>
                <c:pt idx="5">
                  <c:v>RoW</c:v>
                </c:pt>
              </c:strCache>
            </c:strRef>
          </c:cat>
          <c:val>
            <c:numRef>
              <c:f>Пилмат!$D$38:$D$43</c:f>
              <c:numCache>
                <c:formatCode>#,##0</c:formatCode>
                <c:ptCount val="6"/>
                <c:pt idx="0">
                  <c:v>8458202.2878190391</c:v>
                </c:pt>
                <c:pt idx="1">
                  <c:v>3105867.8769659461</c:v>
                </c:pt>
                <c:pt idx="2">
                  <c:v>3149174.7982393</c:v>
                </c:pt>
                <c:pt idx="3">
                  <c:v>5577388.4461205304</c:v>
                </c:pt>
                <c:pt idx="4">
                  <c:v>1175621.0534482519</c:v>
                </c:pt>
                <c:pt idx="5">
                  <c:v>314757.32922790962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Russia.</a:t>
            </a:r>
            <a:r>
              <a:rPr lang="en-US" sz="1600" baseline="0" dirty="0"/>
              <a:t> </a:t>
            </a:r>
            <a:r>
              <a:rPr lang="en-US" sz="1600" dirty="0"/>
              <a:t>Softwood lumber export.</a:t>
            </a:r>
            <a:r>
              <a:rPr lang="en-US" sz="1600" baseline="0" dirty="0"/>
              <a:t> H1 2014</a:t>
            </a:r>
            <a:endParaRPr lang="ru-RU" sz="1600" dirty="0"/>
          </a:p>
        </c:rich>
      </c:tx>
      <c:layout>
        <c:manualLayout>
          <c:xMode val="edge"/>
          <c:yMode val="edge"/>
          <c:x val="0.1709044302588954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269616743264242"/>
                  <c:y val="6.2510415509387851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 cap="all" baseline="0" dirty="0">
                        <a:solidFill>
                          <a:schemeClr val="bg1"/>
                        </a:solidFill>
                      </a:rPr>
                      <a:t>China
39%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4543147300573159E-2"/>
                  <c:y val="-0.2161595334723159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126364830137274"/>
                  <c:y val="-0.1750426423207878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477649113668634"/>
                  <c:y val="4.311176753781178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5399380086386264"/>
                  <c:y val="8.0083231492797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пилмат!$C$55:$C$60</c:f>
              <c:strCache>
                <c:ptCount val="6"/>
                <c:pt idx="0">
                  <c:v>China</c:v>
                </c:pt>
                <c:pt idx="1">
                  <c:v>Europe</c:v>
                </c:pt>
                <c:pt idx="2">
                  <c:v>MENA</c:v>
                </c:pt>
                <c:pt idx="3">
                  <c:v>CIS</c:v>
                </c:pt>
                <c:pt idx="4">
                  <c:v>Asia exl. China</c:v>
                </c:pt>
                <c:pt idx="5">
                  <c:v>RoW</c:v>
                </c:pt>
              </c:strCache>
            </c:strRef>
          </c:cat>
          <c:val>
            <c:numRef>
              <c:f>пилмат!$D$55:$D$60</c:f>
              <c:numCache>
                <c:formatCode>#,##0</c:formatCode>
                <c:ptCount val="6"/>
                <c:pt idx="0">
                  <c:v>4060457.6762265102</c:v>
                </c:pt>
                <c:pt idx="1">
                  <c:v>1537464.1035571117</c:v>
                </c:pt>
                <c:pt idx="2">
                  <c:v>1558315.9714531896</c:v>
                </c:pt>
                <c:pt idx="3">
                  <c:v>2680068.283547163</c:v>
                </c:pt>
                <c:pt idx="4">
                  <c:v>573005.07986348099</c:v>
                </c:pt>
                <c:pt idx="5">
                  <c:v>132950.53971712274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Russia. Softwood lumber export. H1</a:t>
            </a:r>
            <a:r>
              <a:rPr lang="en-US" sz="1600" baseline="0"/>
              <a:t> 2015</a:t>
            </a:r>
            <a:endParaRPr lang="ru-RU" sz="1600"/>
          </a:p>
        </c:rich>
      </c:tx>
      <c:layout>
        <c:manualLayout>
          <c:xMode val="edge"/>
          <c:yMode val="edge"/>
          <c:x val="0.2571210185787062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008306752732431"/>
                  <c:y val="2.8135762693034159E-3"/>
                </c:manualLayout>
              </c:layout>
              <c:spPr/>
              <c:txPr>
                <a:bodyPr/>
                <a:lstStyle/>
                <a:p>
                  <a:pPr>
                    <a:defRPr sz="1800" b="1" cap="all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7863524360931979E-3"/>
                  <c:y val="-0.1599177869125657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411866411694471"/>
                  <c:y val="-0.117664703921786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190310804069479"/>
                  <c:y val="7.753749583379644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пилмат!$F$55:$F$60</c:f>
              <c:strCache>
                <c:ptCount val="6"/>
                <c:pt idx="0">
                  <c:v>China</c:v>
                </c:pt>
                <c:pt idx="1">
                  <c:v>Europe</c:v>
                </c:pt>
                <c:pt idx="2">
                  <c:v>MENA</c:v>
                </c:pt>
                <c:pt idx="3">
                  <c:v>CIS</c:v>
                </c:pt>
                <c:pt idx="4">
                  <c:v>Asia exl. China</c:v>
                </c:pt>
                <c:pt idx="5">
                  <c:v>RoW</c:v>
                </c:pt>
              </c:strCache>
            </c:strRef>
          </c:cat>
          <c:val>
            <c:numRef>
              <c:f>пилмат!$G$55:$G$60</c:f>
              <c:numCache>
                <c:formatCode>#,##0</c:formatCode>
                <c:ptCount val="6"/>
                <c:pt idx="0">
                  <c:v>4662831</c:v>
                </c:pt>
                <c:pt idx="1">
                  <c:v>1582079</c:v>
                </c:pt>
                <c:pt idx="2">
                  <c:v>1744266</c:v>
                </c:pt>
                <c:pt idx="3">
                  <c:v>2112154</c:v>
                </c:pt>
                <c:pt idx="4">
                  <c:v>597660</c:v>
                </c:pt>
                <c:pt idx="5">
                  <c:v>182620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Russian</a:t>
            </a:r>
            <a:r>
              <a:rPr lang="en-US" sz="1600" baseline="0" dirty="0" smtClean="0"/>
              <a:t> export volume H1 2014 </a:t>
            </a:r>
            <a:r>
              <a:rPr lang="en-US" sz="1600" baseline="0" dirty="0" err="1" smtClean="0"/>
              <a:t>vs</a:t>
            </a:r>
            <a:r>
              <a:rPr lang="en-US" sz="1600" baseline="0" dirty="0" smtClean="0"/>
              <a:t> H1 2015, </a:t>
            </a:r>
            <a:r>
              <a:rPr lang="en-US" sz="1600" baseline="0" dirty="0" err="1" smtClean="0"/>
              <a:t>mln</a:t>
            </a:r>
            <a:r>
              <a:rPr lang="en-US" sz="1600" baseline="0" dirty="0" smtClean="0"/>
              <a:t>. m3</a:t>
            </a:r>
            <a:endParaRPr lang="ru-RU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84935504678603"/>
          <c:y val="0.14488747282048042"/>
          <c:w val="0.71816232690563331"/>
          <c:h val="0.72887417271096866"/>
        </c:manualLayout>
      </c:layout>
      <c:lineChart>
        <c:grouping val="standard"/>
        <c:varyColors val="0"/>
        <c:ser>
          <c:idx val="0"/>
          <c:order val="0"/>
          <c:tx>
            <c:v>2015</c:v>
          </c:tx>
          <c:marker>
            <c:symbol val="none"/>
          </c:marker>
          <c:val>
            <c:numRef>
              <c:f>пилмат!$K$38:$P$38</c:f>
              <c:numCache>
                <c:formatCode>#,##0</c:formatCode>
                <c:ptCount val="6"/>
                <c:pt idx="0">
                  <c:v>1380113</c:v>
                </c:pt>
                <c:pt idx="1">
                  <c:v>1589499</c:v>
                </c:pt>
                <c:pt idx="2">
                  <c:v>2124556</c:v>
                </c:pt>
                <c:pt idx="3">
                  <c:v>2139620</c:v>
                </c:pt>
                <c:pt idx="4">
                  <c:v>1777994</c:v>
                </c:pt>
                <c:pt idx="5">
                  <c:v>1869828</c:v>
                </c:pt>
              </c:numCache>
            </c:numRef>
          </c:val>
          <c:smooth val="0"/>
        </c:ser>
        <c:ser>
          <c:idx val="1"/>
          <c:order val="1"/>
          <c:tx>
            <c:v>2014</c:v>
          </c:tx>
          <c:marker>
            <c:symbol val="none"/>
          </c:marker>
          <c:val>
            <c:numRef>
              <c:f>пилмат!$D$38:$I$38</c:f>
              <c:numCache>
                <c:formatCode>#,##0</c:formatCode>
                <c:ptCount val="6"/>
                <c:pt idx="0">
                  <c:v>1321348.8517104387</c:v>
                </c:pt>
                <c:pt idx="1">
                  <c:v>1541375.2605092153</c:v>
                </c:pt>
                <c:pt idx="2">
                  <c:v>1960123.5824603841</c:v>
                </c:pt>
                <c:pt idx="3">
                  <c:v>2118067.7112815832</c:v>
                </c:pt>
                <c:pt idx="4">
                  <c:v>1763853.511264507</c:v>
                </c:pt>
                <c:pt idx="5">
                  <c:v>1837492.7371384534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21920"/>
        <c:axId val="105523456"/>
      </c:lineChart>
      <c:catAx>
        <c:axId val="105521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523456"/>
        <c:crosses val="autoZero"/>
        <c:auto val="1"/>
        <c:lblAlgn val="ctr"/>
        <c:lblOffset val="100"/>
        <c:noMultiLvlLbl val="0"/>
      </c:catAx>
      <c:valAx>
        <c:axId val="105523456"/>
        <c:scaling>
          <c:orientation val="minMax"/>
          <c:min val="100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52192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87657801075319131"/>
          <c:y val="0.43175988387977854"/>
          <c:w val="0.12342198924680865"/>
          <c:h val="0.1691462999531920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1938672042395"/>
          <c:y val="0.10274314668999709"/>
          <c:w val="0.65300440056590114"/>
          <c:h val="0.78127697579469157"/>
        </c:manualLayout>
      </c:layout>
      <c:lineChart>
        <c:grouping val="standard"/>
        <c:varyColors val="0"/>
        <c:ser>
          <c:idx val="0"/>
          <c:order val="0"/>
          <c:tx>
            <c:strRef>
              <c:f>Пилмат!$C$31</c:f>
              <c:strCache>
                <c:ptCount val="1"/>
                <c:pt idx="0">
                  <c:v>China</c:v>
                </c:pt>
              </c:strCache>
            </c:strRef>
          </c:tx>
          <c:spPr>
            <a:ln w="53975"/>
          </c:spPr>
          <c:marker>
            <c:symbol val="none"/>
          </c:marker>
          <c:val>
            <c:numRef>
              <c:f>Пилмат!$D$31:$O$31</c:f>
              <c:numCache>
                <c:formatCode>#,##0</c:formatCode>
                <c:ptCount val="12"/>
                <c:pt idx="0">
                  <c:v>475668.13018980622</c:v>
                </c:pt>
                <c:pt idx="1">
                  <c:v>535509.30982878804</c:v>
                </c:pt>
                <c:pt idx="2">
                  <c:v>739497.07003211929</c:v>
                </c:pt>
                <c:pt idx="3">
                  <c:v>850774.28070141328</c:v>
                </c:pt>
                <c:pt idx="4">
                  <c:v>717492.14020481741</c:v>
                </c:pt>
                <c:pt idx="5">
                  <c:v>741516.74526956677</c:v>
                </c:pt>
                <c:pt idx="6">
                  <c:v>794963.90996995405</c:v>
                </c:pt>
                <c:pt idx="7">
                  <c:v>665039.82052460441</c:v>
                </c:pt>
                <c:pt idx="8">
                  <c:v>692861.19011176948</c:v>
                </c:pt>
                <c:pt idx="9">
                  <c:v>726873.89009816188</c:v>
                </c:pt>
                <c:pt idx="10">
                  <c:v>658088.09144242143</c:v>
                </c:pt>
                <c:pt idx="11">
                  <c:v>859917.70944561809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Пилмат!$C$32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val>
            <c:numRef>
              <c:f>Пилмат!$D$32:$O$32</c:f>
              <c:numCache>
                <c:formatCode>#,##0</c:formatCode>
                <c:ptCount val="12"/>
                <c:pt idx="0">
                  <c:v>183862.37155881521</c:v>
                </c:pt>
                <c:pt idx="1">
                  <c:v>265626.92234405881</c:v>
                </c:pt>
                <c:pt idx="2">
                  <c:v>304190.69146288378</c:v>
                </c:pt>
                <c:pt idx="3">
                  <c:v>289809.93747740262</c:v>
                </c:pt>
                <c:pt idx="4">
                  <c:v>241662.23036628959</c:v>
                </c:pt>
                <c:pt idx="5">
                  <c:v>252311.95034766232</c:v>
                </c:pt>
                <c:pt idx="6">
                  <c:v>230987.14518914931</c:v>
                </c:pt>
                <c:pt idx="7">
                  <c:v>217099.95427468405</c:v>
                </c:pt>
                <c:pt idx="8">
                  <c:v>282522.56868767022</c:v>
                </c:pt>
                <c:pt idx="9">
                  <c:v>223407.4991799593</c:v>
                </c:pt>
                <c:pt idx="10">
                  <c:v>225515.78981649847</c:v>
                </c:pt>
                <c:pt idx="11">
                  <c:v>388870.81626087427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Пилмат!$C$33</c:f>
              <c:strCache>
                <c:ptCount val="1"/>
                <c:pt idx="0">
                  <c:v>MENA</c:v>
                </c:pt>
              </c:strCache>
            </c:strRef>
          </c:tx>
          <c:marker>
            <c:symbol val="none"/>
          </c:marker>
          <c:val>
            <c:numRef>
              <c:f>Пилмат!$D$33:$O$33</c:f>
              <c:numCache>
                <c:formatCode>#,##0</c:formatCode>
                <c:ptCount val="12"/>
                <c:pt idx="0">
                  <c:v>203642.45984172821</c:v>
                </c:pt>
                <c:pt idx="1">
                  <c:v>204444.83883297417</c:v>
                </c:pt>
                <c:pt idx="2">
                  <c:v>287814.78144204622</c:v>
                </c:pt>
                <c:pt idx="3">
                  <c:v>305546.77984583401</c:v>
                </c:pt>
                <c:pt idx="4">
                  <c:v>261785.83985149869</c:v>
                </c:pt>
                <c:pt idx="5">
                  <c:v>295081.27163910872</c:v>
                </c:pt>
                <c:pt idx="6">
                  <c:v>312994.48052847473</c:v>
                </c:pt>
                <c:pt idx="7">
                  <c:v>232295.02957022161</c:v>
                </c:pt>
                <c:pt idx="8">
                  <c:v>259791.86002480978</c:v>
                </c:pt>
                <c:pt idx="9">
                  <c:v>221618.78988355398</c:v>
                </c:pt>
                <c:pt idx="10">
                  <c:v>214137.58061909646</c:v>
                </c:pt>
                <c:pt idx="11">
                  <c:v>350021.08615994471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Пилмат!$C$34</c:f>
              <c:strCache>
                <c:ptCount val="1"/>
                <c:pt idx="0">
                  <c:v>CIS</c:v>
                </c:pt>
              </c:strCache>
            </c:strRef>
          </c:tx>
          <c:marker>
            <c:symbol val="none"/>
          </c:marker>
          <c:val>
            <c:numRef>
              <c:f>Пилмат!$D$34:$O$34</c:f>
              <c:numCache>
                <c:formatCode>#,##0</c:formatCode>
                <c:ptCount val="12"/>
                <c:pt idx="0">
                  <c:v>352119.59034282074</c:v>
                </c:pt>
                <c:pt idx="1">
                  <c:v>409120.68984725332</c:v>
                </c:pt>
                <c:pt idx="2">
                  <c:v>508054.79976862692</c:v>
                </c:pt>
                <c:pt idx="3">
                  <c:v>545492.28327725036</c:v>
                </c:pt>
                <c:pt idx="4">
                  <c:v>424435.47029158293</c:v>
                </c:pt>
                <c:pt idx="5">
                  <c:v>440845.45001963002</c:v>
                </c:pt>
                <c:pt idx="6">
                  <c:v>525373.03396603942</c:v>
                </c:pt>
                <c:pt idx="7">
                  <c:v>556444.97814330831</c:v>
                </c:pt>
                <c:pt idx="8">
                  <c:v>578690.64151323214</c:v>
                </c:pt>
                <c:pt idx="9">
                  <c:v>485187.17978738243</c:v>
                </c:pt>
                <c:pt idx="10">
                  <c:v>328302.52503906202</c:v>
                </c:pt>
                <c:pt idx="11">
                  <c:v>423321.80412434385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Пилмат!$C$35</c:f>
              <c:strCache>
                <c:ptCount val="1"/>
                <c:pt idx="0">
                  <c:v>Asia exl. China</c:v>
                </c:pt>
              </c:strCache>
            </c:strRef>
          </c:tx>
          <c:marker>
            <c:symbol val="none"/>
          </c:marker>
          <c:val>
            <c:numRef>
              <c:f>Пилмат!$D$35:$O$35</c:f>
              <c:numCache>
                <c:formatCode>#,##0</c:formatCode>
                <c:ptCount val="12"/>
                <c:pt idx="0">
                  <c:v>91102.639815330505</c:v>
                </c:pt>
                <c:pt idx="1">
                  <c:v>105995.3197121024</c:v>
                </c:pt>
                <c:pt idx="2">
                  <c:v>107805.8097954095</c:v>
                </c:pt>
                <c:pt idx="3">
                  <c:v>103150.38997389382</c:v>
                </c:pt>
                <c:pt idx="4">
                  <c:v>86950.930662103012</c:v>
                </c:pt>
                <c:pt idx="5">
                  <c:v>77999.989904642105</c:v>
                </c:pt>
                <c:pt idx="6">
                  <c:v>87429.755023002639</c:v>
                </c:pt>
                <c:pt idx="7">
                  <c:v>77703.139808416367</c:v>
                </c:pt>
                <c:pt idx="8">
                  <c:v>96848.999844312377</c:v>
                </c:pt>
                <c:pt idx="9">
                  <c:v>94151.139810800567</c:v>
                </c:pt>
                <c:pt idx="10">
                  <c:v>87998.579615473762</c:v>
                </c:pt>
                <c:pt idx="11">
                  <c:v>158484.3594827647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60704"/>
        <c:axId val="105574784"/>
      </c:lineChart>
      <c:catAx>
        <c:axId val="10556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574784"/>
        <c:crosses val="autoZero"/>
        <c:auto val="1"/>
        <c:lblAlgn val="ctr"/>
        <c:lblOffset val="100"/>
        <c:noMultiLvlLbl val="0"/>
      </c:catAx>
      <c:valAx>
        <c:axId val="1055747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5607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 cap="all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81027487923943875"/>
          <c:y val="0.31658271444616742"/>
          <c:w val="0.18068054166820971"/>
          <c:h val="0.405248005210549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пилмат!$T$62</c:f>
              <c:strCache>
                <c:ptCount val="1"/>
                <c:pt idx="0">
                  <c:v>2014 H1</c:v>
                </c:pt>
              </c:strCache>
            </c:strRef>
          </c:tx>
          <c:invertIfNegative val="0"/>
          <c:cat>
            <c:strRef>
              <c:f>пилмат!$S$63:$S$68</c:f>
              <c:strCache>
                <c:ptCount val="6"/>
                <c:pt idx="0">
                  <c:v>China</c:v>
                </c:pt>
                <c:pt idx="1">
                  <c:v>Europe</c:v>
                </c:pt>
                <c:pt idx="2">
                  <c:v>MENA</c:v>
                </c:pt>
                <c:pt idx="3">
                  <c:v>CIS</c:v>
                </c:pt>
                <c:pt idx="4">
                  <c:v>Asia exl. China</c:v>
                </c:pt>
                <c:pt idx="5">
                  <c:v>RoW</c:v>
                </c:pt>
              </c:strCache>
            </c:strRef>
          </c:cat>
          <c:val>
            <c:numRef>
              <c:f>пилмат!$T$63:$T$68</c:f>
              <c:numCache>
                <c:formatCode>#,##0</c:formatCode>
                <c:ptCount val="6"/>
                <c:pt idx="0">
                  <c:v>4060.4580000000001</c:v>
                </c:pt>
                <c:pt idx="1">
                  <c:v>1537.4639999999999</c:v>
                </c:pt>
                <c:pt idx="2">
                  <c:v>1558.316</c:v>
                </c:pt>
                <c:pt idx="3">
                  <c:v>2680.0680000000002</c:v>
                </c:pt>
                <c:pt idx="4">
                  <c:v>573.005</c:v>
                </c:pt>
                <c:pt idx="5">
                  <c:v>132.95099999999999</c:v>
                </c:pt>
              </c:numCache>
            </c:numRef>
          </c:val>
        </c:ser>
        <c:ser>
          <c:idx val="1"/>
          <c:order val="1"/>
          <c:tx>
            <c:strRef>
              <c:f>пилмат!$U$62</c:f>
              <c:strCache>
                <c:ptCount val="1"/>
                <c:pt idx="0">
                  <c:v>2015 H1</c:v>
                </c:pt>
              </c:strCache>
            </c:strRef>
          </c:tx>
          <c:invertIfNegative val="0"/>
          <c:cat>
            <c:strRef>
              <c:f>пилмат!$S$63:$S$68</c:f>
              <c:strCache>
                <c:ptCount val="6"/>
                <c:pt idx="0">
                  <c:v>China</c:v>
                </c:pt>
                <c:pt idx="1">
                  <c:v>Europe</c:v>
                </c:pt>
                <c:pt idx="2">
                  <c:v>MENA</c:v>
                </c:pt>
                <c:pt idx="3">
                  <c:v>CIS</c:v>
                </c:pt>
                <c:pt idx="4">
                  <c:v>Asia exl. China</c:v>
                </c:pt>
                <c:pt idx="5">
                  <c:v>RoW</c:v>
                </c:pt>
              </c:strCache>
            </c:strRef>
          </c:cat>
          <c:val>
            <c:numRef>
              <c:f>пилмат!$U$63:$U$68</c:f>
              <c:numCache>
                <c:formatCode>#,##0</c:formatCode>
                <c:ptCount val="6"/>
                <c:pt idx="0">
                  <c:v>4662.8310000000001</c:v>
                </c:pt>
                <c:pt idx="1">
                  <c:v>1572.079</c:v>
                </c:pt>
                <c:pt idx="2">
                  <c:v>1744.2660000000001</c:v>
                </c:pt>
                <c:pt idx="3">
                  <c:v>2112.154</c:v>
                </c:pt>
                <c:pt idx="4">
                  <c:v>597.66</c:v>
                </c:pt>
                <c:pt idx="5">
                  <c:v>182.62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11968"/>
        <c:axId val="106217856"/>
      </c:barChart>
      <c:catAx>
        <c:axId val="106211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217856"/>
        <c:crosses val="autoZero"/>
        <c:auto val="1"/>
        <c:lblAlgn val="ctr"/>
        <c:lblOffset val="100"/>
        <c:noMultiLvlLbl val="0"/>
      </c:catAx>
      <c:valAx>
        <c:axId val="106217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211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10787690256638"/>
          <c:y val="0.39180163952639141"/>
          <c:w val="0.16801130283769639"/>
          <c:h val="0.1830707894054656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пилмат!$T$58</c:f>
              <c:strCache>
                <c:ptCount val="1"/>
                <c:pt idx="0">
                  <c:v>H1 2014</c:v>
                </c:pt>
              </c:strCache>
            </c:strRef>
          </c:tx>
          <c:invertIfNegative val="0"/>
          <c:cat>
            <c:strRef>
              <c:f>пилмат!$S$59:$S$62</c:f>
              <c:strCache>
                <c:ptCount val="4"/>
                <c:pt idx="0">
                  <c:v>Spruce</c:v>
                </c:pt>
                <c:pt idx="1">
                  <c:v>Larch</c:v>
                </c:pt>
                <c:pt idx="2">
                  <c:v>Pine</c:v>
                </c:pt>
                <c:pt idx="3">
                  <c:v>Other</c:v>
                </c:pt>
              </c:strCache>
            </c:strRef>
          </c:cat>
          <c:val>
            <c:numRef>
              <c:f>пилмат!$T$59:$T$62</c:f>
              <c:numCache>
                <c:formatCode>General</c:formatCode>
                <c:ptCount val="4"/>
                <c:pt idx="0">
                  <c:v>2546.6379999999999</c:v>
                </c:pt>
                <c:pt idx="1">
                  <c:v>1053.018</c:v>
                </c:pt>
                <c:pt idx="2">
                  <c:v>6849.0389999999998</c:v>
                </c:pt>
                <c:pt idx="3">
                  <c:v>93.566999999999993</c:v>
                </c:pt>
              </c:numCache>
            </c:numRef>
          </c:val>
        </c:ser>
        <c:ser>
          <c:idx val="1"/>
          <c:order val="1"/>
          <c:tx>
            <c:strRef>
              <c:f>пилмат!$U$58</c:f>
              <c:strCache>
                <c:ptCount val="1"/>
                <c:pt idx="0">
                  <c:v>H1 2015</c:v>
                </c:pt>
              </c:strCache>
            </c:strRef>
          </c:tx>
          <c:invertIfNegative val="0"/>
          <c:cat>
            <c:strRef>
              <c:f>пилмат!$S$59:$S$62</c:f>
              <c:strCache>
                <c:ptCount val="4"/>
                <c:pt idx="0">
                  <c:v>Spruce</c:v>
                </c:pt>
                <c:pt idx="1">
                  <c:v>Larch</c:v>
                </c:pt>
                <c:pt idx="2">
                  <c:v>Pine</c:v>
                </c:pt>
                <c:pt idx="3">
                  <c:v>Other</c:v>
                </c:pt>
              </c:strCache>
            </c:strRef>
          </c:cat>
          <c:val>
            <c:numRef>
              <c:f>пилмат!$U$59:$U$62</c:f>
              <c:numCache>
                <c:formatCode>General</c:formatCode>
                <c:ptCount val="4"/>
                <c:pt idx="0">
                  <c:v>2831.5010000000002</c:v>
                </c:pt>
                <c:pt idx="1">
                  <c:v>1012.3869999999999</c:v>
                </c:pt>
                <c:pt idx="2">
                  <c:v>6994.1289999999999</c:v>
                </c:pt>
                <c:pt idx="3">
                  <c:v>43.593000000000004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01152"/>
        <c:axId val="113607040"/>
      </c:barChart>
      <c:catAx>
        <c:axId val="11360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3607040"/>
        <c:crosses val="autoZero"/>
        <c:auto val="1"/>
        <c:lblAlgn val="ctr"/>
        <c:lblOffset val="100"/>
        <c:noMultiLvlLbl val="0"/>
      </c:catAx>
      <c:valAx>
        <c:axId val="11360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3601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90938717246905"/>
          <c:y val="5.6003362693660019E-2"/>
          <c:w val="0.70530925856722992"/>
          <c:h val="0.68858272398528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Лист2!$B$2</c:f>
              <c:strCache>
                <c:ptCount val="1"/>
                <c:pt idx="0">
                  <c:v>2014 H1</c:v>
                </c:pt>
              </c:strCache>
            </c:strRef>
          </c:tx>
          <c:invertIfNegative val="0"/>
          <c:cat>
            <c:strRef>
              <c:f>Лист2!$A$3:$A$12</c:f>
              <c:strCache>
                <c:ptCount val="10"/>
                <c:pt idx="0">
                  <c:v>Russia</c:v>
                </c:pt>
                <c:pt idx="1">
                  <c:v>Canada</c:v>
                </c:pt>
                <c:pt idx="2">
                  <c:v>Chile</c:v>
                </c:pt>
                <c:pt idx="3">
                  <c:v>USA</c:v>
                </c:pt>
                <c:pt idx="4">
                  <c:v>Sweden</c:v>
                </c:pt>
                <c:pt idx="5">
                  <c:v>Finland</c:v>
                </c:pt>
                <c:pt idx="6">
                  <c:v>New Zealand</c:v>
                </c:pt>
                <c:pt idx="7">
                  <c:v>Germany</c:v>
                </c:pt>
                <c:pt idx="8">
                  <c:v>Brazil</c:v>
                </c:pt>
                <c:pt idx="9">
                  <c:v>Argentina</c:v>
                </c:pt>
              </c:strCache>
            </c:strRef>
          </c:cat>
          <c:val>
            <c:numRef>
              <c:f>Лист2!$B$3:$B$12</c:f>
              <c:numCache>
                <c:formatCode>General</c:formatCode>
                <c:ptCount val="10"/>
                <c:pt idx="0">
                  <c:v>3472</c:v>
                </c:pt>
                <c:pt idx="1">
                  <c:v>2996</c:v>
                </c:pt>
                <c:pt idx="2">
                  <c:v>433</c:v>
                </c:pt>
                <c:pt idx="3">
                  <c:v>468</c:v>
                </c:pt>
                <c:pt idx="4">
                  <c:v>207</c:v>
                </c:pt>
                <c:pt idx="5">
                  <c:v>188</c:v>
                </c:pt>
                <c:pt idx="6">
                  <c:v>192</c:v>
                </c:pt>
                <c:pt idx="7">
                  <c:v>161</c:v>
                </c:pt>
                <c:pt idx="8">
                  <c:v>41</c:v>
                </c:pt>
                <c:pt idx="9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2015 H1</c:v>
                </c:pt>
              </c:strCache>
            </c:strRef>
          </c:tx>
          <c:invertIfNegative val="0"/>
          <c:cat>
            <c:strRef>
              <c:f>Лист2!$A$3:$A$12</c:f>
              <c:strCache>
                <c:ptCount val="10"/>
                <c:pt idx="0">
                  <c:v>Russia</c:v>
                </c:pt>
                <c:pt idx="1">
                  <c:v>Canada</c:v>
                </c:pt>
                <c:pt idx="2">
                  <c:v>Chile</c:v>
                </c:pt>
                <c:pt idx="3">
                  <c:v>USA</c:v>
                </c:pt>
                <c:pt idx="4">
                  <c:v>Sweden</c:v>
                </c:pt>
                <c:pt idx="5">
                  <c:v>Finland</c:v>
                </c:pt>
                <c:pt idx="6">
                  <c:v>New Zealand</c:v>
                </c:pt>
                <c:pt idx="7">
                  <c:v>Germany</c:v>
                </c:pt>
                <c:pt idx="8">
                  <c:v>Brazil</c:v>
                </c:pt>
                <c:pt idx="9">
                  <c:v>Argentina</c:v>
                </c:pt>
              </c:strCache>
            </c:strRef>
          </c:cat>
          <c:val>
            <c:numRef>
              <c:f>Лист2!$C$3:$C$12</c:f>
              <c:numCache>
                <c:formatCode>General</c:formatCode>
                <c:ptCount val="10"/>
                <c:pt idx="0">
                  <c:v>4035</c:v>
                </c:pt>
                <c:pt idx="1">
                  <c:v>2970</c:v>
                </c:pt>
                <c:pt idx="2">
                  <c:v>343</c:v>
                </c:pt>
                <c:pt idx="3">
                  <c:v>304</c:v>
                </c:pt>
                <c:pt idx="4">
                  <c:v>265</c:v>
                </c:pt>
                <c:pt idx="5">
                  <c:v>289</c:v>
                </c:pt>
                <c:pt idx="6">
                  <c:v>146</c:v>
                </c:pt>
                <c:pt idx="7">
                  <c:v>127</c:v>
                </c:pt>
                <c:pt idx="8">
                  <c:v>46</c:v>
                </c:pt>
                <c:pt idx="9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41344"/>
        <c:axId val="113642880"/>
      </c:barChart>
      <c:catAx>
        <c:axId val="11364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3642880"/>
        <c:crosses val="autoZero"/>
        <c:auto val="1"/>
        <c:lblAlgn val="ctr"/>
        <c:lblOffset val="100"/>
        <c:noMultiLvlLbl val="0"/>
      </c:catAx>
      <c:valAx>
        <c:axId val="11364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364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16774679356611"/>
          <c:y val="0.35250660724708205"/>
          <c:w val="0.14382476021182833"/>
          <c:h val="0.1410054594872870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09183641201473E-2"/>
          <c:y val="1.7644310801408967E-2"/>
          <c:w val="0.75366419861632705"/>
          <c:h val="0.743210416750143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Harvesting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Лист1!$C$2:$I$2</c:f>
              <c:numCache>
                <c:formatCode>General</c:formatCode>
                <c:ptCount val="7"/>
                <c:pt idx="0">
                  <c:v>1984</c:v>
                </c:pt>
                <c:pt idx="1">
                  <c:v>1989</c:v>
                </c:pt>
                <c:pt idx="2">
                  <c:v>1994</c:v>
                </c:pt>
                <c:pt idx="3">
                  <c:v>1999</c:v>
                </c:pt>
                <c:pt idx="4">
                  <c:v>2004</c:v>
                </c:pt>
                <c:pt idx="5">
                  <c:v>2009</c:v>
                </c:pt>
                <c:pt idx="6">
                  <c:v>2014</c:v>
                </c:pt>
              </c:numCache>
            </c:numRef>
          </c:cat>
          <c:val>
            <c:numRef>
              <c:f>Лист1!$C$3:$I$3</c:f>
              <c:numCache>
                <c:formatCode>General</c:formatCode>
                <c:ptCount val="7"/>
                <c:pt idx="0">
                  <c:v>370</c:v>
                </c:pt>
                <c:pt idx="1">
                  <c:v>390</c:v>
                </c:pt>
                <c:pt idx="2">
                  <c:v>120</c:v>
                </c:pt>
                <c:pt idx="3">
                  <c:v>165</c:v>
                </c:pt>
                <c:pt idx="4">
                  <c:v>180</c:v>
                </c:pt>
                <c:pt idx="5">
                  <c:v>160</c:v>
                </c:pt>
                <c:pt idx="6">
                  <c:v>200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Domestic Consumprion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Лист1!$C$2:$I$2</c:f>
              <c:numCache>
                <c:formatCode>General</c:formatCode>
                <c:ptCount val="7"/>
                <c:pt idx="0">
                  <c:v>1984</c:v>
                </c:pt>
                <c:pt idx="1">
                  <c:v>1989</c:v>
                </c:pt>
                <c:pt idx="2">
                  <c:v>1994</c:v>
                </c:pt>
                <c:pt idx="3">
                  <c:v>1999</c:v>
                </c:pt>
                <c:pt idx="4">
                  <c:v>2004</c:v>
                </c:pt>
                <c:pt idx="5">
                  <c:v>2009</c:v>
                </c:pt>
                <c:pt idx="6">
                  <c:v>2014</c:v>
                </c:pt>
              </c:numCache>
            </c:numRef>
          </c:cat>
          <c:val>
            <c:numRef>
              <c:f>Лист1!$C$4:$I$4</c:f>
              <c:numCache>
                <c:formatCode>General</c:formatCode>
                <c:ptCount val="7"/>
                <c:pt idx="0">
                  <c:v>352</c:v>
                </c:pt>
                <c:pt idx="1">
                  <c:v>370</c:v>
                </c:pt>
                <c:pt idx="2">
                  <c:v>100</c:v>
                </c:pt>
                <c:pt idx="3">
                  <c:v>120</c:v>
                </c:pt>
                <c:pt idx="4">
                  <c:v>145</c:v>
                </c:pt>
                <c:pt idx="5">
                  <c:v>133</c:v>
                </c:pt>
                <c:pt idx="6">
                  <c:v>175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Export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Лист1!$C$2:$I$2</c:f>
              <c:numCache>
                <c:formatCode>General</c:formatCode>
                <c:ptCount val="7"/>
                <c:pt idx="0">
                  <c:v>1984</c:v>
                </c:pt>
                <c:pt idx="1">
                  <c:v>1989</c:v>
                </c:pt>
                <c:pt idx="2">
                  <c:v>1994</c:v>
                </c:pt>
                <c:pt idx="3">
                  <c:v>1999</c:v>
                </c:pt>
                <c:pt idx="4">
                  <c:v>2004</c:v>
                </c:pt>
                <c:pt idx="5">
                  <c:v>2009</c:v>
                </c:pt>
                <c:pt idx="6">
                  <c:v>2014</c:v>
                </c:pt>
              </c:numCache>
            </c:numRef>
          </c:cat>
          <c:val>
            <c:numRef>
              <c:f>Лист1!$C$5:$I$5</c:f>
              <c:numCache>
                <c:formatCode>General</c:formatCode>
                <c:ptCount val="7"/>
                <c:pt idx="0">
                  <c:v>20</c:v>
                </c:pt>
                <c:pt idx="1">
                  <c:v>21</c:v>
                </c:pt>
                <c:pt idx="2">
                  <c:v>18</c:v>
                </c:pt>
                <c:pt idx="3">
                  <c:v>25</c:v>
                </c:pt>
                <c:pt idx="4">
                  <c:v>40</c:v>
                </c:pt>
                <c:pt idx="5">
                  <c:v>24</c:v>
                </c:pt>
                <c:pt idx="6">
                  <c:v>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Лист1!$B$6</c:f>
              <c:strCache>
                <c:ptCount val="1"/>
                <c:pt idx="0">
                  <c:v>Import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Лист1!$C$2:$I$2</c:f>
              <c:numCache>
                <c:formatCode>General</c:formatCode>
                <c:ptCount val="7"/>
                <c:pt idx="0">
                  <c:v>1984</c:v>
                </c:pt>
                <c:pt idx="1">
                  <c:v>1989</c:v>
                </c:pt>
                <c:pt idx="2">
                  <c:v>1994</c:v>
                </c:pt>
                <c:pt idx="3">
                  <c:v>1999</c:v>
                </c:pt>
                <c:pt idx="4">
                  <c:v>2004</c:v>
                </c:pt>
                <c:pt idx="5">
                  <c:v>2009</c:v>
                </c:pt>
                <c:pt idx="6">
                  <c:v>2014</c:v>
                </c:pt>
              </c:numCache>
            </c:numRef>
          </c:cat>
          <c:val>
            <c:numRef>
              <c:f>Лист1!$C$6:$I$6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83072"/>
        <c:axId val="84084608"/>
      </c:lineChart>
      <c:catAx>
        <c:axId val="8408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84608"/>
        <c:crosses val="autoZero"/>
        <c:auto val="1"/>
        <c:lblAlgn val="ctr"/>
        <c:lblOffset val="100"/>
        <c:noMultiLvlLbl val="0"/>
      </c:catAx>
      <c:valAx>
        <c:axId val="84084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83072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8.7747294026657638E-2"/>
          <c:y val="0.78770569016129788"/>
          <c:w val="0.68165569861187914"/>
          <c:h val="0.193681613851720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Russia.</a:t>
            </a:r>
            <a:r>
              <a:rPr lang="en-US" sz="1800" baseline="0" dirty="0"/>
              <a:t>  P</a:t>
            </a:r>
            <a:r>
              <a:rPr lang="en-US" sz="1800" dirty="0"/>
              <a:t>roduction</a:t>
            </a:r>
            <a:r>
              <a:rPr lang="en-US" sz="1800" baseline="0" dirty="0"/>
              <a:t> volume of coniferous logs. </a:t>
            </a:r>
            <a:endParaRPr lang="en-US" sz="1800" baseline="0" dirty="0" smtClean="0"/>
          </a:p>
          <a:p>
            <a:pPr>
              <a:defRPr sz="1800"/>
            </a:pPr>
            <a:r>
              <a:rPr lang="en-US" sz="1800" baseline="0" dirty="0" smtClean="0"/>
              <a:t>H1 </a:t>
            </a:r>
            <a:r>
              <a:rPr lang="en-US" sz="1800" baseline="0" dirty="0"/>
              <a:t>2014</a:t>
            </a:r>
            <a:r>
              <a:rPr lang="ru-RU" sz="1800" baseline="0" dirty="0"/>
              <a:t> </a:t>
            </a:r>
            <a:r>
              <a:rPr lang="en-US" sz="1800" baseline="0" dirty="0" err="1"/>
              <a:t>vs</a:t>
            </a:r>
            <a:r>
              <a:rPr lang="ru-RU" sz="1800" baseline="0" dirty="0"/>
              <a:t> </a:t>
            </a:r>
            <a:r>
              <a:rPr lang="en-US" sz="1800" baseline="0" dirty="0"/>
              <a:t>H2 2015</a:t>
            </a:r>
            <a:endParaRPr lang="ru-RU" sz="1800" dirty="0"/>
          </a:p>
        </c:rich>
      </c:tx>
      <c:layout>
        <c:manualLayout>
          <c:xMode val="edge"/>
          <c:yMode val="edge"/>
          <c:x val="0.12375930976222768"/>
          <c:y val="2.0350302957791014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пиловочник!$A$37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пиловочник!$B$36:$G$36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пиловочник!$B$37:$G$37</c:f>
              <c:numCache>
                <c:formatCode>General</c:formatCode>
                <c:ptCount val="6"/>
                <c:pt idx="0">
                  <c:v>6.2</c:v>
                </c:pt>
                <c:pt idx="1">
                  <c:v>7.2</c:v>
                </c:pt>
                <c:pt idx="2">
                  <c:v>8.1</c:v>
                </c:pt>
                <c:pt idx="3">
                  <c:v>4.9000000000000004</c:v>
                </c:pt>
                <c:pt idx="4">
                  <c:v>3.7</c:v>
                </c:pt>
                <c:pt idx="5">
                  <c:v>5.0999999999999996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пиловочник!$A$38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пиловочник!$B$36:$G$36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пиловочник!$B$38:$G$38</c:f>
              <c:numCache>
                <c:formatCode>General</c:formatCode>
                <c:ptCount val="6"/>
                <c:pt idx="0">
                  <c:v>6.4</c:v>
                </c:pt>
                <c:pt idx="1">
                  <c:v>6.9</c:v>
                </c:pt>
                <c:pt idx="2">
                  <c:v>7.8</c:v>
                </c:pt>
                <c:pt idx="3">
                  <c:v>5.2</c:v>
                </c:pt>
                <c:pt idx="4">
                  <c:v>3.7</c:v>
                </c:pt>
                <c:pt idx="5">
                  <c:v>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45280"/>
        <c:axId val="84146816"/>
      </c:lineChart>
      <c:catAx>
        <c:axId val="841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4146816"/>
        <c:crosses val="autoZero"/>
        <c:auto val="1"/>
        <c:lblAlgn val="ctr"/>
        <c:lblOffset val="100"/>
        <c:noMultiLvlLbl val="0"/>
      </c:catAx>
      <c:valAx>
        <c:axId val="84146816"/>
        <c:scaling>
          <c:orientation val="minMax"/>
          <c:min val="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0">
                    <a:latin typeface="Arial "/>
                  </a:defRPr>
                </a:pPr>
                <a:r>
                  <a:rPr lang="en-US" sz="1800" b="0" baseline="0" dirty="0" err="1" smtClean="0">
                    <a:latin typeface="Arial "/>
                  </a:rPr>
                  <a:t>mln</a:t>
                </a:r>
                <a:r>
                  <a:rPr lang="en-US" sz="1800" b="0" baseline="0" dirty="0">
                    <a:latin typeface="Arial "/>
                  </a:rPr>
                  <a:t>. m</a:t>
                </a:r>
                <a:r>
                  <a:rPr lang="en-US" sz="1800" b="0" baseline="30000" dirty="0">
                    <a:latin typeface="Arial "/>
                  </a:rPr>
                  <a:t>3</a:t>
                </a:r>
                <a:endParaRPr lang="ru-RU" sz="1800" b="0" baseline="30000" dirty="0">
                  <a:latin typeface="Arial "/>
                </a:endParaRPr>
              </a:p>
            </c:rich>
          </c:tx>
          <c:layout>
            <c:manualLayout>
              <c:xMode val="edge"/>
              <c:yMode val="edge"/>
              <c:x val="1.6638612481212778E-2"/>
              <c:y val="0.465448283524052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414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8032420266061"/>
          <c:y val="0.5174344944578807"/>
          <c:w val="0.10196757973393902"/>
          <c:h val="0.1718559048994556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57635849529"/>
          <c:y val="0.16183192906881275"/>
          <c:w val="0.45202195843654303"/>
          <c:h val="0.735760094756496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0771681106470914E-2"/>
                  <c:y val="-8.9378089934451742E-4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A</a:t>
                    </a:r>
                    <a:r>
                      <a:rPr lang="en-US" sz="1400" dirty="0"/>
                      <a:t>sia exl.China
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28025574571861"/>
                  <c:y val="3.86478325324964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692821016244228E-2"/>
                  <c:y val="7.82825345794911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614309829772004"/>
                  <c:y val="-0.14787436099185328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CHINA</a:t>
                    </a: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
82%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Пиловочник!$C$32:$C$36</c:f>
              <c:strCache>
                <c:ptCount val="5"/>
                <c:pt idx="0">
                  <c:v>Asia exl.China</c:v>
                </c:pt>
                <c:pt idx="1">
                  <c:v>CIS</c:v>
                </c:pt>
                <c:pt idx="2">
                  <c:v>Europe</c:v>
                </c:pt>
                <c:pt idx="3">
                  <c:v>China</c:v>
                </c:pt>
                <c:pt idx="4">
                  <c:v>MENA</c:v>
                </c:pt>
              </c:strCache>
            </c:strRef>
          </c:cat>
          <c:val>
            <c:numRef>
              <c:f>Пиловочник!$D$32:$D$36</c:f>
              <c:numCache>
                <c:formatCode>#,##0_ ;\-#,##0\ </c:formatCode>
                <c:ptCount val="5"/>
                <c:pt idx="0">
                  <c:v>729611.57937169669</c:v>
                </c:pt>
                <c:pt idx="1">
                  <c:v>348227.44991330494</c:v>
                </c:pt>
                <c:pt idx="2">
                  <c:v>1404356.8105265</c:v>
                </c:pt>
                <c:pt idx="3">
                  <c:v>11143924.027490679</c:v>
                </c:pt>
                <c:pt idx="4">
                  <c:v>5659.6499563455645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Russia.</a:t>
            </a:r>
            <a:r>
              <a:rPr lang="en-US" sz="1600" baseline="0" dirty="0"/>
              <a:t> Softwood log export H1 2014</a:t>
            </a:r>
            <a:endParaRPr lang="ru-RU" sz="1600" dirty="0"/>
          </a:p>
        </c:rich>
      </c:tx>
      <c:layout>
        <c:manualLayout>
          <c:xMode val="edge"/>
          <c:yMode val="edge"/>
          <c:x val="0.1842129034337457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757234072149034"/>
                  <c:y val="4.58083062455426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964151356080485"/>
                  <c:y val="-0.1891095433840684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CHINA</a:t>
                    </a:r>
                    <a:r>
                      <a:rPr lang="en-US" sz="1800" b="1" baseline="0" dirty="0" smtClean="0">
                        <a:solidFill>
                          <a:schemeClr val="bg1"/>
                        </a:solidFill>
                      </a:rPr>
                      <a:t> 88%</a:t>
                    </a:r>
                  </a:p>
                  <a:p>
                    <a:endParaRPr lang="en-US" sz="16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пиловочник!$J$33:$J$37</c:f>
              <c:strCache>
                <c:ptCount val="5"/>
                <c:pt idx="0">
                  <c:v>Asia exl.China</c:v>
                </c:pt>
                <c:pt idx="1">
                  <c:v>CIS</c:v>
                </c:pt>
                <c:pt idx="2">
                  <c:v>Europe</c:v>
                </c:pt>
                <c:pt idx="3">
                  <c:v>China</c:v>
                </c:pt>
                <c:pt idx="4">
                  <c:v>MENA</c:v>
                </c:pt>
              </c:strCache>
            </c:strRef>
          </c:cat>
          <c:val>
            <c:numRef>
              <c:f>пиловочник!$K$33:$K$37</c:f>
              <c:numCache>
                <c:formatCode>#,##0</c:formatCode>
                <c:ptCount val="5"/>
                <c:pt idx="0">
                  <c:v>260858</c:v>
                </c:pt>
                <c:pt idx="1">
                  <c:v>106468</c:v>
                </c:pt>
                <c:pt idx="2">
                  <c:v>336113</c:v>
                </c:pt>
                <c:pt idx="3">
                  <c:v>5129062</c:v>
                </c:pt>
                <c:pt idx="4">
                  <c:v>1501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Russia. Softwood log export H1</a:t>
            </a:r>
            <a:r>
              <a:rPr lang="en-US" sz="1600" baseline="0" dirty="0"/>
              <a:t> 2015</a:t>
            </a:r>
            <a:endParaRPr lang="ru-RU" sz="1600" dirty="0"/>
          </a:p>
        </c:rich>
      </c:tx>
      <c:layout>
        <c:manualLayout>
          <c:xMode val="edge"/>
          <c:yMode val="edge"/>
          <c:x val="0.15722211420953228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41763111066629122"/>
                  <c:y val="5.10868378089816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287451605256928E-3"/>
                  <c:y val="1.17109027958642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473364784429403E-2"/>
                  <c:y val="2.73521521288162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159738327685818"/>
                  <c:y val="-0.23141826049459666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sz="1800" b="1" dirty="0" smtClean="0">
                        <a:solidFill>
                          <a:schemeClr val="bg1"/>
                        </a:solidFill>
                      </a:rPr>
                      <a:t>CHINA</a:t>
                    </a:r>
                    <a:r>
                      <a:rPr lang="en-US" sz="1800" b="1" baseline="0" dirty="0" smtClean="0">
                        <a:solidFill>
                          <a:schemeClr val="bg1"/>
                        </a:solidFill>
                      </a:rPr>
                      <a:t> 92%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пиловочник!$L$33:$L$37</c:f>
              <c:strCache>
                <c:ptCount val="5"/>
                <c:pt idx="0">
                  <c:v>Asia exl.China</c:v>
                </c:pt>
                <c:pt idx="1">
                  <c:v>CIS</c:v>
                </c:pt>
                <c:pt idx="2">
                  <c:v>Europe</c:v>
                </c:pt>
                <c:pt idx="3">
                  <c:v>China</c:v>
                </c:pt>
                <c:pt idx="4">
                  <c:v>MENA</c:v>
                </c:pt>
              </c:strCache>
            </c:strRef>
          </c:cat>
          <c:val>
            <c:numRef>
              <c:f>пиловочник!$M$33:$M$37</c:f>
              <c:numCache>
                <c:formatCode>#,##0</c:formatCode>
                <c:ptCount val="5"/>
                <c:pt idx="0">
                  <c:v>118310</c:v>
                </c:pt>
                <c:pt idx="1">
                  <c:v>27081</c:v>
                </c:pt>
                <c:pt idx="2">
                  <c:v>267184</c:v>
                </c:pt>
                <c:pt idx="3">
                  <c:v>4469449</c:v>
                </c:pt>
                <c:pt idx="4">
                  <c:v>2387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Пиловочник!$C$26</c:f>
              <c:strCache>
                <c:ptCount val="1"/>
                <c:pt idx="0">
                  <c:v>Asia exl.China</c:v>
                </c:pt>
              </c:strCache>
            </c:strRef>
          </c:tx>
          <c:marker>
            <c:symbol val="none"/>
          </c:marker>
          <c:val>
            <c:numRef>
              <c:f>Пиловочник!$D$26:$O$26</c:f>
              <c:numCache>
                <c:formatCode>#,##0_ ;\-#,##0\ </c:formatCode>
                <c:ptCount val="12"/>
                <c:pt idx="0">
                  <c:v>75521.670034624636</c:v>
                </c:pt>
                <c:pt idx="1">
                  <c:v>85675.320044230757</c:v>
                </c:pt>
                <c:pt idx="2">
                  <c:v>76325.57964407657</c:v>
                </c:pt>
                <c:pt idx="3">
                  <c:v>84299.26987768714</c:v>
                </c:pt>
                <c:pt idx="4">
                  <c:v>64175.949899438965</c:v>
                </c:pt>
                <c:pt idx="5">
                  <c:v>83127.070544235452</c:v>
                </c:pt>
                <c:pt idx="6">
                  <c:v>68961.449718326374</c:v>
                </c:pt>
                <c:pt idx="7">
                  <c:v>52041.950042776843</c:v>
                </c:pt>
                <c:pt idx="8">
                  <c:v>26613.070001654349</c:v>
                </c:pt>
                <c:pt idx="9">
                  <c:v>28935.649872928858</c:v>
                </c:pt>
                <c:pt idx="10">
                  <c:v>15462.860099941463</c:v>
                </c:pt>
                <c:pt idx="11">
                  <c:v>68471.73959177731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Пиловочник!$C$27</c:f>
              <c:strCache>
                <c:ptCount val="1"/>
                <c:pt idx="0">
                  <c:v>CIS</c:v>
                </c:pt>
              </c:strCache>
            </c:strRef>
          </c:tx>
          <c:marker>
            <c:symbol val="none"/>
          </c:marker>
          <c:val>
            <c:numRef>
              <c:f>Пиловочник!$D$27:$O$27</c:f>
              <c:numCache>
                <c:formatCode>#,##0_ ;\-#,##0\ </c:formatCode>
                <c:ptCount val="12"/>
                <c:pt idx="0">
                  <c:v>15853.059994146221</c:v>
                </c:pt>
                <c:pt idx="1">
                  <c:v>28227.74001917243</c:v>
                </c:pt>
                <c:pt idx="2">
                  <c:v>34297.449980154634</c:v>
                </c:pt>
                <c:pt idx="3">
                  <c:v>37886.960072130001</c:v>
                </c:pt>
                <c:pt idx="4">
                  <c:v>24220.939956426548</c:v>
                </c:pt>
                <c:pt idx="5">
                  <c:v>31550.489982798721</c:v>
                </c:pt>
                <c:pt idx="6">
                  <c:v>35898.139961659799</c:v>
                </c:pt>
                <c:pt idx="7">
                  <c:v>35763.49998334796</c:v>
                </c:pt>
                <c:pt idx="8">
                  <c:v>32848.659940049052</c:v>
                </c:pt>
                <c:pt idx="9">
                  <c:v>27839.870020382092</c:v>
                </c:pt>
                <c:pt idx="10">
                  <c:v>18943.470002796501</c:v>
                </c:pt>
                <c:pt idx="11">
                  <c:v>24897.17000024021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Пиловочник!$C$28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val>
            <c:numRef>
              <c:f>Пиловочник!$D$28:$O$28</c:f>
              <c:numCache>
                <c:formatCode>#,##0_ ;\-#,##0\ </c:formatCode>
                <c:ptCount val="12"/>
                <c:pt idx="0">
                  <c:v>74639.960174560518</c:v>
                </c:pt>
                <c:pt idx="1">
                  <c:v>69628.310150146528</c:v>
                </c:pt>
                <c:pt idx="2">
                  <c:v>120804.0898160935</c:v>
                </c:pt>
                <c:pt idx="3">
                  <c:v>137986.2396889925</c:v>
                </c:pt>
                <c:pt idx="4">
                  <c:v>107761.5900783539</c:v>
                </c:pt>
                <c:pt idx="5">
                  <c:v>149487.88028717012</c:v>
                </c:pt>
                <c:pt idx="6">
                  <c:v>132526.8402090077</c:v>
                </c:pt>
                <c:pt idx="7">
                  <c:v>124156.5002365113</c:v>
                </c:pt>
                <c:pt idx="8">
                  <c:v>101196.20003891</c:v>
                </c:pt>
                <c:pt idx="9">
                  <c:v>121488.9496517182</c:v>
                </c:pt>
                <c:pt idx="10">
                  <c:v>121404.049984932</c:v>
                </c:pt>
                <c:pt idx="11">
                  <c:v>143276.20021009448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Пиловочник!$C$29</c:f>
              <c:strCache>
                <c:ptCount val="1"/>
                <c:pt idx="0">
                  <c:v>China</c:v>
                </c:pt>
              </c:strCache>
            </c:strRef>
          </c:tx>
          <c:spPr>
            <a:ln w="57150"/>
          </c:spPr>
          <c:marker>
            <c:symbol val="none"/>
          </c:marker>
          <c:val>
            <c:numRef>
              <c:f>Пиловочник!$D$29:$O$29</c:f>
              <c:numCache>
                <c:formatCode>#,##0_ ;\-#,##0\ </c:formatCode>
                <c:ptCount val="12"/>
                <c:pt idx="0">
                  <c:v>895838.2098210007</c:v>
                </c:pt>
                <c:pt idx="1">
                  <c:v>902605.19043639302</c:v>
                </c:pt>
                <c:pt idx="2">
                  <c:v>1050580.6596348311</c:v>
                </c:pt>
                <c:pt idx="3">
                  <c:v>948861.01938848896</c:v>
                </c:pt>
                <c:pt idx="4">
                  <c:v>737835.65016509604</c:v>
                </c:pt>
                <c:pt idx="5">
                  <c:v>858184.01055855199</c:v>
                </c:pt>
                <c:pt idx="6">
                  <c:v>948714.30767185986</c:v>
                </c:pt>
                <c:pt idx="7">
                  <c:v>688708.32017952192</c:v>
                </c:pt>
                <c:pt idx="8">
                  <c:v>839973.97982635349</c:v>
                </c:pt>
                <c:pt idx="9">
                  <c:v>913136.13937903137</c:v>
                </c:pt>
                <c:pt idx="10">
                  <c:v>916688.57032145397</c:v>
                </c:pt>
                <c:pt idx="11">
                  <c:v>1442797.9701080711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Пиловочник!$C$30</c:f>
              <c:strCache>
                <c:ptCount val="1"/>
                <c:pt idx="0">
                  <c:v>MENA</c:v>
                </c:pt>
              </c:strCache>
            </c:strRef>
          </c:tx>
          <c:marker>
            <c:symbol val="none"/>
          </c:marker>
          <c:val>
            <c:numRef>
              <c:f>Пиловочник!$D$30:$O$30</c:f>
              <c:numCache>
                <c:formatCode>#,##0_ ;\-#,##0\ </c:formatCode>
                <c:ptCount val="12"/>
                <c:pt idx="0">
                  <c:v>30</c:v>
                </c:pt>
                <c:pt idx="1">
                  <c:v>0</c:v>
                </c:pt>
                <c:pt idx="2">
                  <c:v>1154.1400146484398</c:v>
                </c:pt>
                <c:pt idx="3">
                  <c:v>0</c:v>
                </c:pt>
                <c:pt idx="4">
                  <c:v>0</c:v>
                </c:pt>
                <c:pt idx="5">
                  <c:v>316.75</c:v>
                </c:pt>
                <c:pt idx="6">
                  <c:v>0</c:v>
                </c:pt>
                <c:pt idx="7">
                  <c:v>0</c:v>
                </c:pt>
                <c:pt idx="8">
                  <c:v>1741.250000000005</c:v>
                </c:pt>
                <c:pt idx="9">
                  <c:v>117.54000151157381</c:v>
                </c:pt>
                <c:pt idx="10">
                  <c:v>0</c:v>
                </c:pt>
                <c:pt idx="11">
                  <c:v>2299.9699401855469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82432"/>
        <c:axId val="96483968"/>
      </c:lineChart>
      <c:catAx>
        <c:axId val="9648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483968"/>
        <c:crosses val="autoZero"/>
        <c:auto val="1"/>
        <c:lblAlgn val="ctr"/>
        <c:lblOffset val="100"/>
        <c:noMultiLvlLbl val="0"/>
      </c:catAx>
      <c:valAx>
        <c:axId val="96483968"/>
        <c:scaling>
          <c:orientation val="minMax"/>
        </c:scaling>
        <c:delete val="0"/>
        <c:axPos val="l"/>
        <c:majorGridlines/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482432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800" b="1" cap="all" baseline="0"/>
            </a:pPr>
            <a:endParaRPr lang="ru-RU"/>
          </a:p>
        </c:txPr>
      </c:legendEntry>
      <c:legendEntry>
        <c:idx val="4"/>
        <c:delete val="1"/>
      </c:legendEntry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 smtClean="0"/>
              <a:t>Russia. Coniferous log export volume by species 2014, m</a:t>
            </a:r>
            <a:r>
              <a:rPr lang="en-US" sz="1800" b="1" i="0" u="none" strike="noStrike" baseline="30000" dirty="0" smtClean="0"/>
              <a:t>3</a:t>
            </a:r>
            <a:endParaRPr lang="ru-RU" sz="1600" b="1" i="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Пиловочник!$B$4</c:f>
              <c:strCache>
                <c:ptCount val="1"/>
                <c:pt idx="0">
                  <c:v>Larch</c:v>
                </c:pt>
              </c:strCache>
            </c:strRef>
          </c:tx>
          <c:marker>
            <c:symbol val="none"/>
          </c:marker>
          <c:val>
            <c:numRef>
              <c:f>Пиловочник!$D$8:$O$8</c:f>
              <c:numCache>
                <c:formatCode>#,##0_ ;\-#,##0\ </c:formatCode>
                <c:ptCount val="12"/>
                <c:pt idx="0">
                  <c:v>164948.78978942329</c:v>
                </c:pt>
                <c:pt idx="1">
                  <c:v>157150.45995433629</c:v>
                </c:pt>
                <c:pt idx="2">
                  <c:v>222441.58958531902</c:v>
                </c:pt>
                <c:pt idx="3">
                  <c:v>199635.739896983</c:v>
                </c:pt>
                <c:pt idx="4">
                  <c:v>191339.10007538681</c:v>
                </c:pt>
                <c:pt idx="5">
                  <c:v>284619.39102704765</c:v>
                </c:pt>
                <c:pt idx="6">
                  <c:v>310655.62834890193</c:v>
                </c:pt>
                <c:pt idx="7">
                  <c:v>236337.55992549661</c:v>
                </c:pt>
                <c:pt idx="8">
                  <c:v>259303.15968954569</c:v>
                </c:pt>
                <c:pt idx="9">
                  <c:v>286255.82917186694</c:v>
                </c:pt>
                <c:pt idx="10">
                  <c:v>222632.87031742928</c:v>
                </c:pt>
                <c:pt idx="11">
                  <c:v>379760.7195489938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Пиловочник!$B$9</c:f>
              <c:strCache>
                <c:ptCount val="1"/>
                <c:pt idx="0">
                  <c:v>Pine</c:v>
                </c:pt>
              </c:strCache>
            </c:strRef>
          </c:tx>
          <c:marker>
            <c:symbol val="none"/>
          </c:marker>
          <c:val>
            <c:numRef>
              <c:f>Пиловочник!$D$14:$O$14</c:f>
              <c:numCache>
                <c:formatCode>#,##0_ ;\-#,##0\ </c:formatCode>
                <c:ptCount val="12"/>
                <c:pt idx="0">
                  <c:v>514723.78018999158</c:v>
                </c:pt>
                <c:pt idx="1">
                  <c:v>606728.9005284314</c:v>
                </c:pt>
                <c:pt idx="2">
                  <c:v>688859.25992800237</c:v>
                </c:pt>
                <c:pt idx="3">
                  <c:v>628170.60980877199</c:v>
                </c:pt>
                <c:pt idx="4">
                  <c:v>431607.65032572253</c:v>
                </c:pt>
                <c:pt idx="5">
                  <c:v>482799.92994164</c:v>
                </c:pt>
                <c:pt idx="6">
                  <c:v>453499.50983968377</c:v>
                </c:pt>
                <c:pt idx="7">
                  <c:v>378029.47031541192</c:v>
                </c:pt>
                <c:pt idx="8">
                  <c:v>397348.43005745125</c:v>
                </c:pt>
                <c:pt idx="9">
                  <c:v>424069.05979778589</c:v>
                </c:pt>
                <c:pt idx="10">
                  <c:v>533512.80977654457</c:v>
                </c:pt>
                <c:pt idx="11">
                  <c:v>777054.12002280354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Пиловочник!$B$15</c:f>
              <c:strCache>
                <c:ptCount val="1"/>
                <c:pt idx="0">
                  <c:v>Spruce</c:v>
                </c:pt>
              </c:strCache>
            </c:strRef>
          </c:tx>
          <c:marker>
            <c:symbol val="none"/>
          </c:marker>
          <c:val>
            <c:numRef>
              <c:f>Пиловочник!$D$20:$O$20</c:f>
              <c:numCache>
                <c:formatCode>#,##0_ ;\-#,##0\ </c:formatCode>
                <c:ptCount val="12"/>
                <c:pt idx="0">
                  <c:v>370744.77005062258</c:v>
                </c:pt>
                <c:pt idx="1">
                  <c:v>308095.42018082098</c:v>
                </c:pt>
                <c:pt idx="2">
                  <c:v>361683.03956502012</c:v>
                </c:pt>
                <c:pt idx="3">
                  <c:v>367486.4294443957</c:v>
                </c:pt>
                <c:pt idx="4">
                  <c:v>301361.91966981167</c:v>
                </c:pt>
                <c:pt idx="5">
                  <c:v>343031.31043628586</c:v>
                </c:pt>
                <c:pt idx="6">
                  <c:v>412582.17935416079</c:v>
                </c:pt>
                <c:pt idx="7">
                  <c:v>277489.59017214994</c:v>
                </c:pt>
                <c:pt idx="8">
                  <c:v>334496.87004471582</c:v>
                </c:pt>
                <c:pt idx="9">
                  <c:v>370418.88994152122</c:v>
                </c:pt>
                <c:pt idx="10">
                  <c:v>307961.03028766828</c:v>
                </c:pt>
                <c:pt idx="11">
                  <c:v>460613.92018048535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Пиловочник!$B$21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val>
            <c:numRef>
              <c:f>Пиловочник!$D$25:$O$25</c:f>
              <c:numCache>
                <c:formatCode>#,##0_ ;\-#,##0\ </c:formatCode>
                <c:ptCount val="12"/>
                <c:pt idx="0">
                  <c:v>11465.559994295219</c:v>
                </c:pt>
                <c:pt idx="1">
                  <c:v>14161.77998635547</c:v>
                </c:pt>
                <c:pt idx="2">
                  <c:v>10178.030011460191</c:v>
                </c:pt>
                <c:pt idx="3">
                  <c:v>13740.709877148312</c:v>
                </c:pt>
                <c:pt idx="4">
                  <c:v>9685.4600283950622</c:v>
                </c:pt>
                <c:pt idx="5">
                  <c:v>12215.569967783973</c:v>
                </c:pt>
                <c:pt idx="6">
                  <c:v>9363.4200181067245</c:v>
                </c:pt>
                <c:pt idx="7">
                  <c:v>8813.6500291004832</c:v>
                </c:pt>
                <c:pt idx="8">
                  <c:v>11224.70001525433</c:v>
                </c:pt>
                <c:pt idx="9">
                  <c:v>10774.370014399285</c:v>
                </c:pt>
                <c:pt idx="10">
                  <c:v>8392.2400274835491</c:v>
                </c:pt>
                <c:pt idx="11">
                  <c:v>70872.870084658425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47328"/>
        <c:axId val="99748864"/>
      </c:lineChart>
      <c:catAx>
        <c:axId val="9974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9748864"/>
        <c:crosses val="autoZero"/>
        <c:auto val="1"/>
        <c:lblAlgn val="ctr"/>
        <c:lblOffset val="100"/>
        <c:noMultiLvlLbl val="0"/>
      </c:catAx>
      <c:valAx>
        <c:axId val="99748864"/>
        <c:scaling>
          <c:orientation val="minMax"/>
        </c:scaling>
        <c:delete val="0"/>
        <c:axPos val="l"/>
        <c:majorGridlines/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97473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пиловочник!$T$37</c:f>
              <c:strCache>
                <c:ptCount val="1"/>
                <c:pt idx="0">
                  <c:v>H1 2014</c:v>
                </c:pt>
              </c:strCache>
            </c:strRef>
          </c:tx>
          <c:invertIfNegative val="0"/>
          <c:cat>
            <c:strRef>
              <c:f>пиловочник!$S$38:$S$41</c:f>
              <c:strCache>
                <c:ptCount val="4"/>
                <c:pt idx="0">
                  <c:v>Larch</c:v>
                </c:pt>
                <c:pt idx="1">
                  <c:v>Pine</c:v>
                </c:pt>
                <c:pt idx="2">
                  <c:v>Spruce</c:v>
                </c:pt>
                <c:pt idx="3">
                  <c:v>Other</c:v>
                </c:pt>
              </c:strCache>
            </c:strRef>
          </c:cat>
          <c:val>
            <c:numRef>
              <c:f>пиловочник!$T$38:$T$41</c:f>
              <c:numCache>
                <c:formatCode>General</c:formatCode>
                <c:ptCount val="4"/>
                <c:pt idx="0">
                  <c:v>1054.7439999999999</c:v>
                </c:pt>
                <c:pt idx="1">
                  <c:v>3212.9150000000004</c:v>
                </c:pt>
                <c:pt idx="2">
                  <c:v>1501.636</c:v>
                </c:pt>
                <c:pt idx="3">
                  <c:v>64.706999999999994</c:v>
                </c:pt>
              </c:numCache>
            </c:numRef>
          </c:val>
        </c:ser>
        <c:ser>
          <c:idx val="1"/>
          <c:order val="1"/>
          <c:tx>
            <c:strRef>
              <c:f>пиловочник!$U$37</c:f>
              <c:strCache>
                <c:ptCount val="1"/>
                <c:pt idx="0">
                  <c:v>H1 2015</c:v>
                </c:pt>
              </c:strCache>
            </c:strRef>
          </c:tx>
          <c:invertIfNegative val="0"/>
          <c:cat>
            <c:strRef>
              <c:f>пиловочник!$S$38:$S$41</c:f>
              <c:strCache>
                <c:ptCount val="4"/>
                <c:pt idx="0">
                  <c:v>Larch</c:v>
                </c:pt>
                <c:pt idx="1">
                  <c:v>Pine</c:v>
                </c:pt>
                <c:pt idx="2">
                  <c:v>Spruce</c:v>
                </c:pt>
                <c:pt idx="3">
                  <c:v>Other</c:v>
                </c:pt>
              </c:strCache>
            </c:strRef>
          </c:cat>
          <c:val>
            <c:numRef>
              <c:f>пиловочник!$U$38:$U$41</c:f>
              <c:numCache>
                <c:formatCode>General</c:formatCode>
                <c:ptCount val="4"/>
                <c:pt idx="0">
                  <c:v>1231.7380000000001</c:v>
                </c:pt>
                <c:pt idx="1">
                  <c:v>2202.6799999999998</c:v>
                </c:pt>
                <c:pt idx="2">
                  <c:v>1193.0150000000001</c:v>
                </c:pt>
                <c:pt idx="3">
                  <c:v>191.15900000000002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64384"/>
        <c:axId val="100865920"/>
      </c:barChart>
      <c:catAx>
        <c:axId val="10086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0865920"/>
        <c:crosses val="autoZero"/>
        <c:auto val="1"/>
        <c:lblAlgn val="ctr"/>
        <c:lblOffset val="100"/>
        <c:noMultiLvlLbl val="0"/>
      </c:catAx>
      <c:valAx>
        <c:axId val="10086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08643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0.7488</cdr:x>
      <cdr:y>0.86634</cdr:y>
    </cdr:from>
    <cdr:to>
      <cdr:x>0.96703</cdr:x>
      <cdr:y>0.91751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27331" y="4429198"/>
          <a:ext cx="181492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fontAlgn="b"/>
          <a:r>
            <a:rPr lang="en-US" sz="1100" dirty="0" smtClean="0">
              <a:latin typeface="Arial "/>
            </a:rPr>
            <a:t>Source: Russian Customs</a:t>
          </a:r>
          <a:endParaRPr lang="en-US" sz="1100" dirty="0">
            <a:solidFill>
              <a:srgbClr val="000000"/>
            </a:solidFill>
            <a:latin typeface="Arial 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0.43038</cdr:x>
      <cdr:y>0.80382</cdr:y>
    </cdr:from>
    <cdr:to>
      <cdr:x>0.73932</cdr:x>
      <cdr:y>0.85359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48272" y="4608512"/>
          <a:ext cx="1757444" cy="285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"/>
          <a:r>
            <a:rPr lang="en-US" sz="1100" dirty="0" smtClean="0"/>
            <a:t>Source: Russian Customs</a:t>
          </a:r>
          <a:endParaRPr lang="en-US" sz="1100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0E75F-6AF6-46D3-A0A7-79711A4889B7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403A2-1FDB-4115-9740-BC9DD2AA5F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395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502" tIns="45751" rIns="91502" bIns="45751" rtlCol="0"/>
          <a:lstStyle>
            <a:lvl1pPr algn="r">
              <a:defRPr sz="1200"/>
            </a:lvl1pPr>
          </a:lstStyle>
          <a:p>
            <a:fld id="{F8C99492-5613-453E-9D70-4495E9ED1022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2" tIns="45751" rIns="91502" bIns="4575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02" tIns="45751" rIns="91502" bIns="4575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502" tIns="45751" rIns="91502" bIns="45751" rtlCol="0" anchor="b"/>
          <a:lstStyle>
            <a:lvl1pPr algn="r">
              <a:defRPr sz="1200"/>
            </a:lvl1pPr>
          </a:lstStyle>
          <a:p>
            <a:fld id="{615F2276-F50A-4D5F-B5BA-11296F7372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17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Pine: H1 2014 –3.2 mln.m3 ; H1 2015 - 2.2 mln.m3 </a:t>
            </a:r>
          </a:p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Larch: H1 2014 – 1.05 mln.m3; H1 2015 – 1.3 mln.m3 </a:t>
            </a:r>
          </a:p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Spruce: H1 2014 – 1.5 mln.m3; H1 2015 - 1.2 mln.m3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Russia  –14%</a:t>
            </a:r>
          </a:p>
          <a:p>
            <a:r>
              <a:rPr lang="en-US" dirty="0" smtClean="0"/>
              <a:t>NZ  -7%</a:t>
            </a:r>
          </a:p>
          <a:p>
            <a:r>
              <a:rPr lang="en-US" dirty="0" smtClean="0"/>
              <a:t>US  -45%</a:t>
            </a:r>
          </a:p>
          <a:p>
            <a:r>
              <a:rPr lang="en-US" dirty="0" smtClean="0"/>
              <a:t>Canada  -14,1%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531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Total export volume – 10.8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m3 (+3% vs H1 2014):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Pine – 6.96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(+2% vs H1 2014 ) </a:t>
            </a: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Spruce – 2.8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(+11% vs H1 2014 ) </a:t>
            </a: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Larch –  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(-4% vs H1 2014 ) </a:t>
            </a:r>
          </a:p>
          <a:p>
            <a:pPr marL="342900" indent="-342900"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Other species – 0.04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581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2276-F50A-4D5F-B5BA-11296F7372C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6372200" cy="12540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4752528" cy="504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8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6624736" cy="4497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8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6624736" cy="4497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80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6624736" cy="466997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624736" cy="100811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1556792"/>
            <a:ext cx="6624736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1556792"/>
            <a:ext cx="6624736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669674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cloud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60040" y="2492896"/>
            <a:ext cx="63722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ntique Olive" pitchFamily="34" charset="0"/>
                <a:ea typeface="+mj-ea"/>
                <a:cs typeface="Arial" pitchFamily="34" charset="0"/>
              </a:rPr>
              <a:t>RUSSIA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ntique Olive" pitchFamily="34" charset="0"/>
                <a:ea typeface="+mj-ea"/>
                <a:cs typeface="Arial" pitchFamily="34" charset="0"/>
              </a:rPr>
              <a:t> – THE ENIGMA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38606" y="1807177"/>
            <a:ext cx="54006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 U S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 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ENIGMA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PAUL HERBERT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Member of the Board</a:t>
            </a:r>
          </a:p>
          <a:p>
            <a:pPr lvl="0">
              <a:spcBef>
                <a:spcPct val="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GLOBAL SOFTWOOD LOG &amp;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LUMBER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CONFERENCE ,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VANCOUVER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MAY 07TH, 2015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22" y="4458334"/>
            <a:ext cx="1963638" cy="2962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204515"/>
            <a:ext cx="3621087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vyatoslav.Bychkov\Pictures\Упакова Илим Тимбер.jpg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t="-298" b="16762"/>
          <a:stretch/>
        </p:blipFill>
        <p:spPr bwMode="auto">
          <a:xfrm>
            <a:off x="1" y="10187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2060848"/>
            <a:ext cx="7272808" cy="3494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6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RUSSIA LOG &amp; LUMBER EXPORTS:</a:t>
            </a:r>
          </a:p>
          <a:p>
            <a:pPr>
              <a:lnSpc>
                <a:spcPct val="120000"/>
              </a:lnSpc>
            </a:pPr>
            <a:r>
              <a:rPr lang="en-US" sz="6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&amp; FUTURE OUTLOOK</a:t>
            </a:r>
          </a:p>
          <a:p>
            <a:r>
              <a:rPr lang="en-US" sz="8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8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Sviatoslav</a:t>
            </a:r>
            <a:r>
              <a:rPr lang="en-US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Bychkov, ILIM TIMBER</a:t>
            </a:r>
            <a:endParaRPr lang="ru-RU" sz="53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5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5th China Global Wood Trade Conference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September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5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-16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,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2015,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Shanghai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0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Казьмина Екатерина\Desktop\presentation update\622.jp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-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10638"/>
          <a:stretch/>
        </p:blipFill>
        <p:spPr bwMode="auto">
          <a:xfrm>
            <a:off x="891781" y="1412776"/>
            <a:ext cx="7070098" cy="3829488"/>
          </a:xfrm>
          <a:prstGeom prst="rect">
            <a:avLst/>
          </a:prstGeom>
          <a:noFill/>
        </p:spPr>
      </p:pic>
      <p:grpSp>
        <p:nvGrpSpPr>
          <p:cNvPr id="2" name="Группа 6"/>
          <p:cNvGrpSpPr/>
          <p:nvPr/>
        </p:nvGrpSpPr>
        <p:grpSpPr>
          <a:xfrm>
            <a:off x="223156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2000" y="620688"/>
            <a:ext cx="1846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179512" y="6309320"/>
            <a:ext cx="395128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085184"/>
            <a:ext cx="88569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139 million m</a:t>
            </a: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softwood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harvesting in 2014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Annual available cut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Siberia and Russian Far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East  less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than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15% utilized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60% in NW Russia)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1259632" y="2125762"/>
            <a:ext cx="2257376" cy="823971"/>
            <a:chOff x="3689901" y="2132856"/>
            <a:chExt cx="1692189" cy="648072"/>
          </a:xfrm>
        </p:grpSpPr>
        <p:sp>
          <p:nvSpPr>
            <p:cNvPr id="33" name="Овал 32"/>
            <p:cNvSpPr/>
            <p:nvPr/>
          </p:nvSpPr>
          <p:spPr>
            <a:xfrm>
              <a:off x="3851920" y="2132856"/>
              <a:ext cx="1368152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9901" y="2228786"/>
              <a:ext cx="1692189" cy="508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North-West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35%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26830" y="3603840"/>
            <a:ext cx="2232248" cy="1142996"/>
            <a:chOff x="6084167" y="2276872"/>
            <a:chExt cx="1584177" cy="720080"/>
          </a:xfrm>
        </p:grpSpPr>
        <p:sp>
          <p:nvSpPr>
            <p:cNvPr id="19" name="Овал 18"/>
            <p:cNvSpPr/>
            <p:nvPr/>
          </p:nvSpPr>
          <p:spPr>
            <a:xfrm>
              <a:off x="6084167" y="2276872"/>
              <a:ext cx="1584176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4167" y="2443044"/>
              <a:ext cx="1584177" cy="42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Siberia</a:t>
              </a: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&amp; Far East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45%</a:t>
              </a:r>
              <a:endPara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7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SOFTWOOD ROUND WOOD VOLUMES</a:t>
            </a:r>
            <a:r>
              <a:rPr lang="ru-RU" sz="27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 2014</a:t>
            </a:r>
            <a:endParaRPr lang="en-US" sz="2700" dirty="0" smtClean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21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1080120"/>
          </a:xfrm>
        </p:spPr>
        <p:txBody>
          <a:bodyPr>
            <a:no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2200" b="1" spc="-80" dirty="0" smtClean="0">
                <a:solidFill>
                  <a:schemeClr val="bg1"/>
                </a:solidFill>
                <a:latin typeface="Arial"/>
                <a:cs typeface="Arial"/>
              </a:rPr>
              <a:t>USSR AND RUSSIA:</a:t>
            </a:r>
            <a:br>
              <a:rPr lang="en-US" sz="2200" b="1" spc="-8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200" b="1" spc="-80" dirty="0" smtClean="0">
                <a:solidFill>
                  <a:schemeClr val="bg1"/>
                </a:solidFill>
                <a:latin typeface="Arial"/>
                <a:cs typeface="Arial"/>
              </a:rPr>
              <a:t>WOOD HARVESTING, CONSUMPTION, EXPORT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68705898"/>
              </p:ext>
            </p:extLst>
          </p:nvPr>
        </p:nvGraphicFramePr>
        <p:xfrm>
          <a:off x="936957" y="1520082"/>
          <a:ext cx="8316416" cy="511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489" y="3291524"/>
            <a:ext cx="430887" cy="7848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err="1" smtClean="0">
                <a:latin typeface="Arial "/>
              </a:rPr>
              <a:t>mln</a:t>
            </a:r>
            <a:r>
              <a:rPr lang="en-US" sz="1600" dirty="0" smtClean="0">
                <a:latin typeface="Arial "/>
              </a:rPr>
              <a:t>. m</a:t>
            </a:r>
            <a:r>
              <a:rPr lang="en-US" sz="1600" baseline="30000" dirty="0" smtClean="0">
                <a:latin typeface="Arial "/>
              </a:rPr>
              <a:t>3</a:t>
            </a:r>
            <a:endParaRPr lang="ru-RU" sz="1600" baseline="300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4528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SOFTWOOD SAW LOG PRODUCTION</a:t>
            </a:r>
            <a:endParaRPr lang="en-US" sz="1800" dirty="0" smtClean="0">
              <a:effectLst/>
            </a:endParaRPr>
          </a:p>
          <a:p>
            <a:endParaRPr lang="en-US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67544" y="1556792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87624" y="5445224"/>
            <a:ext cx="676875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Production volume H1 2014 – 35.2 mln.m3</a:t>
            </a:r>
          </a:p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Production volume H1 2015 – 35.2 mln.m3 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5517232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15008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5891017"/>
              </p:ext>
            </p:extLst>
          </p:nvPr>
        </p:nvGraphicFramePr>
        <p:xfrm>
          <a:off x="4211960" y="593304"/>
          <a:ext cx="626469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1628800"/>
            <a:ext cx="48245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Total export volume in 2014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13.6 mln. 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(+9.8% vs 2013 in volume and +8.3% in value)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main market – China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10.1 mln. 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(+10.9% vs 2013 in volume and +9.5% in value, the second major supplier after New Zealand)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Europe  -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1.4 mln. 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(The main markets: Finland - 66%, Sweden - 19%, Germany -11%)</a:t>
            </a: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CIS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0.35 mln. m</a:t>
            </a:r>
            <a:r>
              <a:rPr lang="en-US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(Uzbekistan - 89%)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en-US" sz="2000" dirty="0" smtClean="0">
                <a:solidFill>
                  <a:schemeClr val="bg1"/>
                </a:solidFill>
                <a:latin typeface="Arial 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Arial "/>
              </a:rPr>
            </a:br>
            <a:r>
              <a:rPr lang="fr-FR" sz="2400" b="1" dirty="0" smtClean="0">
                <a:solidFill>
                  <a:srgbClr val="FFFFFF"/>
                </a:solidFill>
                <a:latin typeface="Arial "/>
                <a:cs typeface="Arial"/>
              </a:rPr>
              <a:t>SOFTWOOD SAW LOG </a:t>
            </a:r>
            <a:r>
              <a:rPr lang="fr-FR" sz="2400" b="1" dirty="0">
                <a:solidFill>
                  <a:srgbClr val="FFFFFF"/>
                </a:solidFill>
                <a:latin typeface="Arial "/>
                <a:cs typeface="Arial"/>
              </a:rPr>
              <a:t>EXPORT </a:t>
            </a:r>
            <a:r>
              <a:rPr lang="fr-FR" sz="2400" b="1" dirty="0" smtClean="0">
                <a:solidFill>
                  <a:srgbClr val="FFFFFF"/>
                </a:solidFill>
                <a:latin typeface="Arial "/>
                <a:cs typeface="Arial"/>
              </a:rPr>
              <a:t>KEY MARKETS</a:t>
            </a:r>
            <a:r>
              <a:rPr 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"/>
              </a:rPr>
              <a:t/>
            </a:r>
            <a:br>
              <a:rPr lang="en-US" sz="2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"/>
              </a:rPr>
            </a:br>
            <a:endParaRPr lang="en-US" sz="2000" dirty="0"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SOFTWOOD </a:t>
            </a:r>
            <a:r>
              <a:rPr lang="en-US" sz="24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LOG EXPORT </a:t>
            </a:r>
            <a:br>
              <a:rPr lang="en-US" sz="24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pt-BR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H1 2014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VS</a:t>
            </a:r>
            <a:r>
              <a:rPr lang="pt-BR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 H1 2015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282856992"/>
              </p:ext>
            </p:extLst>
          </p:nvPr>
        </p:nvGraphicFramePr>
        <p:xfrm>
          <a:off x="323528" y="1700808"/>
          <a:ext cx="4572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61540034"/>
              </p:ext>
            </p:extLst>
          </p:nvPr>
        </p:nvGraphicFramePr>
        <p:xfrm>
          <a:off x="4355976" y="1700808"/>
          <a:ext cx="46810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20272" y="5805264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CHINA SOFTWOOD LOG IMPORT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125" y="1628800"/>
            <a:ext cx="5904656" cy="38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5652120" y="4224972"/>
            <a:ext cx="579468" cy="180020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41883" y="3703394"/>
            <a:ext cx="3488984" cy="701598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83569" y="5733256"/>
            <a:ext cx="66247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Softwood saw log import from Russia stabilized on the level of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mln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 year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39301468"/>
              </p:ext>
            </p:extLst>
          </p:nvPr>
        </p:nvGraphicFramePr>
        <p:xfrm>
          <a:off x="611560" y="1700808"/>
          <a:ext cx="7920880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96744" cy="936104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fr-FR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fr-FR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fr-FR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fr-FR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SOFTWOOD  LOG EXPORT VOLUME </a:t>
            </a:r>
            <a:br>
              <a:rPr lang="fr-FR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fr-FR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BY REGIONS 2014, m</a:t>
            </a:r>
            <a:r>
              <a:rPr lang="fr-FR" sz="2700" b="1" baseline="300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3</a:t>
            </a:r>
            <a:r>
              <a:rPr lang="fr-FR" sz="20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fr-FR" sz="20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1513" y="541973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Sharp growth of softwood saw log export volumes to China in 4Q’14</a:t>
            </a: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corresponded to dramatic devaluation  of Russian ruble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5085184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00106819"/>
              </p:ext>
            </p:extLst>
          </p:nvPr>
        </p:nvGraphicFramePr>
        <p:xfrm>
          <a:off x="565427" y="1628800"/>
          <a:ext cx="785632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83568" y="5445224"/>
            <a:ext cx="338437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Pine – 6.3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(46%) 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Larch –  2.9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(21%)</a:t>
            </a:r>
          </a:p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96744" cy="1008112"/>
          </a:xfrm>
        </p:spPr>
        <p:txBody>
          <a:bodyPr>
            <a:normAutofit fontScale="90000"/>
          </a:bodyPr>
          <a:lstStyle/>
          <a:p>
            <a: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fr-FR" sz="2700" b="1" dirty="0" smtClean="0">
                <a:solidFill>
                  <a:srgbClr val="FFFFFF"/>
                </a:solidFill>
                <a:latin typeface="Arial"/>
                <a:cs typeface="Arial"/>
              </a:rPr>
              <a:t>SOFTWOOD  LOG EXPORT VOLUME </a:t>
            </a:r>
            <a:br>
              <a:rPr lang="fr-FR" sz="27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fr-FR" sz="2700" b="1" dirty="0" smtClean="0">
                <a:solidFill>
                  <a:srgbClr val="FFFFFF"/>
                </a:solidFill>
                <a:latin typeface="Arial"/>
                <a:cs typeface="Arial"/>
              </a:rPr>
              <a:t>BY SPECIES 2014, m</a:t>
            </a:r>
            <a:r>
              <a:rPr lang="fr-FR" sz="27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sz="2700" b="1" dirty="0" smtClean="0">
              <a:effectLst/>
            </a:endParaRPr>
          </a:p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32040" y="5445224"/>
            <a:ext cx="338437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 Spruce </a:t>
            </a:r>
            <a:r>
              <a:rPr lang="en-US" dirty="0">
                <a:latin typeface="Arial" pitchFamily="34" charset="0"/>
                <a:cs typeface="Arial" pitchFamily="34" charset="0"/>
              </a:rPr>
              <a:t>– 4.2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mln</a:t>
            </a:r>
            <a:r>
              <a:rPr lang="en-US" dirty="0">
                <a:latin typeface="Arial" pitchFamily="34" charset="0"/>
                <a:cs typeface="Arial" pitchFamily="34" charset="0"/>
              </a:rPr>
              <a:t>. m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dirty="0">
                <a:latin typeface="Arial" pitchFamily="34" charset="0"/>
                <a:cs typeface="Arial" pitchFamily="34" charset="0"/>
              </a:rPr>
              <a:t> (31%)</a:t>
            </a:r>
          </a:p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  Other species – 0.19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5085184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5122912" cy="1038706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700" b="1" dirty="0">
                <a:solidFill>
                  <a:srgbClr val="FFFFFF"/>
                </a:solidFill>
                <a:latin typeface="Arial"/>
                <a:cs typeface="Arial"/>
              </a:rPr>
              <a:t>SOFTWOOD SAW LOG EXPORT </a:t>
            </a:r>
            <a:br>
              <a:rPr lang="en-US" sz="27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700" b="1" dirty="0">
                <a:solidFill>
                  <a:srgbClr val="FFFFFF"/>
                </a:solidFill>
                <a:latin typeface="Arial"/>
                <a:cs typeface="Arial"/>
              </a:rPr>
              <a:t>BY SPECIES </a:t>
            </a:r>
            <a:r>
              <a:rPr lang="en-US" sz="2700" b="1" dirty="0" smtClean="0">
                <a:solidFill>
                  <a:srgbClr val="FFFFFF"/>
                </a:solidFill>
                <a:latin typeface="Arial"/>
                <a:cs typeface="Arial"/>
              </a:rPr>
              <a:t>H1 2014 VS H1 2015</a:t>
            </a:r>
            <a:endParaRPr lang="en-US" sz="32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71598" y="5445224"/>
            <a:ext cx="770485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just">
              <a:spcBef>
                <a:spcPts val="600"/>
              </a:spcBef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Growth of larch log exports has been supported by China market </a:t>
            </a:r>
            <a:endParaRPr lang="en-US" baseline="30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59805905"/>
              </p:ext>
            </p:extLst>
          </p:nvPr>
        </p:nvGraphicFramePr>
        <p:xfrm>
          <a:off x="1547664" y="1476000"/>
          <a:ext cx="6264696" cy="412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04248" y="5301208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3486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fr-FR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fr-FR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fr-FR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fr-FR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SOFTWOOD  LOG EXPORT VOLUME </a:t>
            </a:r>
            <a:r>
              <a:rPr lang="fr-FR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fr-FR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fr-FR" sz="20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fr-FR" sz="20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endParaRPr lang="en-US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1628800"/>
          <a:ext cx="835292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1560" y="5206954"/>
            <a:ext cx="35283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Export H1 2014 – 5.8 mln.m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Export H1 2015 – 4.8 mln.m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en-US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788024" y="5048733"/>
            <a:ext cx="18722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defRPr/>
            </a:pP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4869160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96744" cy="10801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TABLE OF CONTENTS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539552" y="1916832"/>
            <a:ext cx="8136904" cy="468052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MACROECONOMICS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FOREST RESOURCES &amp; SOFTWOOD SAW LOG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/>
              <a:t>SOFTWOOD SAWN </a:t>
            </a:r>
            <a:r>
              <a:rPr lang="en-US" sz="2400" dirty="0" smtClean="0"/>
              <a:t>TIMBER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dirty="0" smtClean="0"/>
              <a:t>TRENDS &amp; CONCLUSIONS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7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CHINA SOFTWOOD LOG IMPORT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H1 2014 VS H1 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00192" y="4365104"/>
            <a:ext cx="2664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-19,1%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95536" y="1657350"/>
          <a:ext cx="6810126" cy="465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084168" y="5589240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696744" cy="10801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Arial"/>
                <a:cs typeface="Arial"/>
              </a:rPr>
              <a:t>SAWN TIMBER</a:t>
            </a:r>
            <a:endParaRPr lang="ru-RU" dirty="0"/>
          </a:p>
        </p:txBody>
      </p:sp>
      <p:pic>
        <p:nvPicPr>
          <p:cNvPr id="1026" name="Picture 2" descr="C:\Users\Svyatoslav.Bychkov\AppData\Local\Microsoft\Windows\Temporary Internet Files\Content.Outlook\PXO8RJAU\Ust-Ilimsk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12470" r="1810" b="9577"/>
          <a:stretch/>
        </p:blipFill>
        <p:spPr bwMode="auto">
          <a:xfrm>
            <a:off x="137646" y="1412775"/>
            <a:ext cx="8894827" cy="49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81304292"/>
              </p:ext>
            </p:extLst>
          </p:nvPr>
        </p:nvGraphicFramePr>
        <p:xfrm>
          <a:off x="3722830" y="1844824"/>
          <a:ext cx="654277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39552" y="1628800"/>
            <a:ext cx="45574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Total export volume in 2014 – </a:t>
            </a:r>
          </a:p>
          <a:p>
            <a:pPr algn="just">
              <a:spcBef>
                <a:spcPts val="600"/>
              </a:spcBef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21.2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(4,5% growth to 2013)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China the main market –– 7.9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(+12.6% vs 2013 in volume and +14.5% in value,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the leading supplier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CIS    –     5.55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MENA –   3.15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Europe  -  3.1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Asia exl. China – 1.2 mln. m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SOFTWOOD </a:t>
            </a:r>
            <a:r>
              <a:rPr lang="en-US" sz="24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SAWN TIMBER EXPORT 2014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5949280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SOFTWOOD </a:t>
            </a:r>
            <a:r>
              <a:rPr lang="en-US" sz="27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LUMBER EXPORT </a:t>
            </a:r>
            <a:br>
              <a:rPr lang="en-US" sz="27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27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H1 2014 V</a:t>
            </a:r>
            <a:r>
              <a:rPr lang="en-US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 H1 2015, 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484784"/>
          <a:ext cx="486003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707904" y="1484784"/>
          <a:ext cx="61206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092280" y="5805264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SOFTWOOD SAWN TIMBER EXPORT 2014</a:t>
            </a:r>
            <a: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pt-BR" sz="2200" b="1" dirty="0" smtClean="0">
                <a:solidFill>
                  <a:srgbClr val="FFFFFF"/>
                </a:solidFill>
                <a:latin typeface="Arial"/>
                <a:cs typeface="Arial"/>
              </a:rPr>
              <a:t> H1 2014 VS H1 2015, 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pt-BR" sz="2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611560" y="1556792"/>
          <a:ext cx="7632848" cy="482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20272" y="5949280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69228574"/>
              </p:ext>
            </p:extLst>
          </p:nvPr>
        </p:nvGraphicFramePr>
        <p:xfrm>
          <a:off x="395536" y="1360823"/>
          <a:ext cx="8424936" cy="396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SOFTWOOD </a:t>
            </a:r>
            <a:r>
              <a:rPr lang="en-US" sz="22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SAWN TIMBER EXPORT 2014, 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m</a:t>
            </a:r>
            <a:r>
              <a:rPr lang="en-US" sz="2200" b="1" baseline="300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3</a:t>
            </a:r>
            <a:endParaRPr lang="en-US" baseline="30000" dirty="0" smtClean="0">
              <a:effectLst/>
            </a:endParaRP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45224"/>
            <a:ext cx="6115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Sharp growth of softwood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sawn timber </a:t>
            </a:r>
            <a:r>
              <a:rPr lang="en-US" dirty="0">
                <a:latin typeface="Arial" pitchFamily="34" charset="0"/>
                <a:cs typeface="Arial" pitchFamily="34" charset="0"/>
              </a:rPr>
              <a:t>export volumes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all markets </a:t>
            </a:r>
            <a:r>
              <a:rPr lang="en-US" dirty="0">
                <a:latin typeface="Arial" pitchFamily="34" charset="0"/>
                <a:cs typeface="Arial" pitchFamily="34" charset="0"/>
              </a:rPr>
              <a:t>in 4Q’14 corresponded to dramatic devaluation  of Russian ruble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5085184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904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96744" cy="1080120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SOFTWOOD SAWN TIMBER EXPORT </a:t>
            </a:r>
            <a:b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BY REGIONS </a:t>
            </a:r>
            <a:r>
              <a:rPr lang="pt-BR" sz="2400" b="1" dirty="0" smtClean="0">
                <a:solidFill>
                  <a:srgbClr val="FFFFFF"/>
                </a:solidFill>
                <a:latin typeface="Arial"/>
                <a:cs typeface="Arial"/>
              </a:rPr>
              <a:t>H1 2014 VS H1 2015,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lang="en-US" sz="24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pt-BR" sz="2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800" b="1" baseline="30000" dirty="0" smtClean="0">
                <a:solidFill>
                  <a:srgbClr val="FFFFFF"/>
                </a:solidFill>
                <a:latin typeface="Arial"/>
                <a:cs typeface="Arial"/>
              </a:rPr>
            </a:br>
            <a:endParaRPr lang="ru-RU" sz="18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3568" y="1484784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42490" y="4293096"/>
            <a:ext cx="2301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+3 %</a:t>
            </a:r>
            <a:endParaRPr lang="en-US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517232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SOFTWOOD SAWN TIMBER EXPORT </a:t>
            </a:r>
            <a:b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BY SPECIES H1 2014 VS H1 2015, m</a:t>
            </a:r>
            <a: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"/>
          </p:nvPr>
        </p:nvGraphicFramePr>
        <p:xfrm>
          <a:off x="323529" y="1484784"/>
          <a:ext cx="66247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566124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proportion in 2015 remains the same</a:t>
            </a:r>
            <a:endParaRPr lang="en-US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229200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CHINA SOFTWOOD LUMBER IMPORT </a:t>
            </a:r>
            <a:b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pt-BR" sz="2200" b="1" dirty="0" smtClean="0">
                <a:solidFill>
                  <a:srgbClr val="FFFFFF"/>
                </a:solidFill>
                <a:latin typeface="Arial"/>
                <a:cs typeface="Arial"/>
              </a:rPr>
              <a:t>H1 2014 VS H1 2015,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14908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+3,4%</a:t>
            </a:r>
            <a:endParaRPr lang="ru-RU" sz="6000" b="1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28842254"/>
              </p:ext>
            </p:extLst>
          </p:nvPr>
        </p:nvGraphicFramePr>
        <p:xfrm>
          <a:off x="107504" y="1412776"/>
          <a:ext cx="71287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28184" y="5589240"/>
            <a:ext cx="1814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100" dirty="0" smtClean="0">
                <a:latin typeface="Arial "/>
              </a:rPr>
              <a:t>Source: Russian Customs</a:t>
            </a:r>
            <a:endParaRPr lang="en-US" sz="1100" dirty="0">
              <a:solidFill>
                <a:srgbClr val="00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6131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CHINA SOFTWOOD LUMBER IMPORT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2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474161" cy="469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2339752" y="4581128"/>
            <a:ext cx="4464496" cy="1080120"/>
          </a:xfrm>
          <a:prstGeom prst="straightConnector1">
            <a:avLst/>
          </a:prstGeom>
          <a:ln w="254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96744" cy="10801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MACROECONOMICS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1412777"/>
            <a:ext cx="891218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CHINA SOFTWOOD LUMBER IMPORT H1</a:t>
            </a:r>
            <a:r>
              <a:rPr lang="ru-RU" sz="2200" b="1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200" b="1" baseline="30000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71530" cy="470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TRENDS &amp; CONCLUSIONS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" b="7810"/>
          <a:stretch/>
        </p:blipFill>
        <p:spPr>
          <a:xfrm>
            <a:off x="114688" y="1377230"/>
            <a:ext cx="8928992" cy="49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4" cy="108012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RUSSIA WILL INCREASE WOODWORKING CAPACITY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PRIORITY INVESTMENT PROJECTS</a:t>
            </a:r>
            <a:endParaRPr lang="en-US" sz="2000" dirty="0"/>
          </a:p>
        </p:txBody>
      </p:sp>
      <p:sp>
        <p:nvSpPr>
          <p:cNvPr id="4" name="object 4"/>
          <p:cNvSpPr/>
          <p:nvPr/>
        </p:nvSpPr>
        <p:spPr>
          <a:xfrm>
            <a:off x="198984" y="1700808"/>
            <a:ext cx="8784976" cy="2736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43"/>
          <p:cNvSpPr txBox="1"/>
          <p:nvPr/>
        </p:nvSpPr>
        <p:spPr>
          <a:xfrm>
            <a:off x="611560" y="4581128"/>
            <a:ext cx="792088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ct val="150000"/>
              </a:lnSpc>
              <a:buClr>
                <a:srgbClr val="53575A"/>
              </a:buClr>
              <a:buFont typeface="Arial"/>
              <a:buChar char="•"/>
              <a:tabLst>
                <a:tab pos="299085" algn="l"/>
              </a:tabLst>
            </a:pPr>
            <a:r>
              <a:rPr sz="2000" spc="-10" dirty="0" smtClean="0">
                <a:latin typeface="Arial"/>
                <a:cs typeface="Arial"/>
              </a:rPr>
              <a:t>Imp</a:t>
            </a:r>
            <a:r>
              <a:rPr sz="2000" dirty="0" smtClean="0">
                <a:latin typeface="Arial"/>
                <a:cs typeface="Arial"/>
              </a:rPr>
              <a:t>l</a:t>
            </a:r>
            <a:r>
              <a:rPr sz="2000" spc="-10" dirty="0" smtClean="0">
                <a:latin typeface="Arial"/>
                <a:cs typeface="Arial"/>
              </a:rPr>
              <a:t>ementation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2006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–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2021</a:t>
            </a:r>
            <a:r>
              <a:rPr lang="en-US" sz="2000" spc="-10" dirty="0" smtClean="0">
                <a:latin typeface="Arial"/>
                <a:cs typeface="Arial"/>
              </a:rPr>
              <a:t>, </a:t>
            </a:r>
            <a:r>
              <a:rPr lang="en-US" sz="2000" spc="-10" dirty="0">
                <a:latin typeface="Arial"/>
                <a:cs typeface="Arial"/>
              </a:rPr>
              <a:t>a</a:t>
            </a:r>
            <a:r>
              <a:rPr lang="en-US" sz="2000" spc="-10" dirty="0" smtClean="0">
                <a:latin typeface="Arial"/>
                <a:cs typeface="Arial"/>
              </a:rPr>
              <a:t>verage</a:t>
            </a:r>
            <a:r>
              <a:rPr lang="en-US" sz="2000" spc="-5" dirty="0" smtClean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pa</a:t>
            </a:r>
            <a:r>
              <a:rPr lang="en-US" sz="2000" spc="-30" dirty="0">
                <a:latin typeface="Arial"/>
                <a:cs typeface="Arial"/>
              </a:rPr>
              <a:t>y</a:t>
            </a:r>
            <a:r>
              <a:rPr lang="en-US" sz="2000" spc="-10" dirty="0">
                <a:latin typeface="Arial"/>
                <a:cs typeface="Arial"/>
              </a:rPr>
              <a:t>ba</a:t>
            </a:r>
            <a:r>
              <a:rPr lang="en-US" sz="2000" spc="-5" dirty="0">
                <a:latin typeface="Arial"/>
                <a:cs typeface="Arial"/>
              </a:rPr>
              <a:t>c</a:t>
            </a:r>
            <a:r>
              <a:rPr lang="en-US" sz="2000" spc="-10" dirty="0">
                <a:latin typeface="Arial"/>
                <a:cs typeface="Arial"/>
              </a:rPr>
              <a:t>k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time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6-7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30" dirty="0" smtClean="0">
                <a:latin typeface="Arial"/>
                <a:cs typeface="Arial"/>
              </a:rPr>
              <a:t>y</a:t>
            </a:r>
            <a:r>
              <a:rPr lang="en-US" sz="2000" spc="-10" dirty="0" smtClean="0">
                <a:latin typeface="Arial"/>
                <a:cs typeface="Arial"/>
              </a:rPr>
              <a:t>ears</a:t>
            </a:r>
          </a:p>
          <a:p>
            <a:pPr marL="299085" indent="-287020">
              <a:buClr>
                <a:srgbClr val="53575A"/>
              </a:buClr>
              <a:buFont typeface="Arial"/>
              <a:buChar char="•"/>
              <a:tabLst>
                <a:tab pos="299085" algn="l"/>
              </a:tabLst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121 state supported investment project (so far 36 are accomplished and 11 will come in 2015)</a:t>
            </a:r>
            <a:endParaRPr sz="2000" dirty="0" smtClean="0">
              <a:latin typeface="Arial"/>
              <a:cs typeface="Arial"/>
            </a:endParaRPr>
          </a:p>
          <a:p>
            <a:pPr marL="299085" marR="6350" indent="-287020">
              <a:lnSpc>
                <a:spcPct val="150000"/>
              </a:lnSpc>
              <a:buClr>
                <a:srgbClr val="53575A"/>
              </a:buClr>
              <a:buFont typeface="Arial"/>
              <a:buChar char="•"/>
              <a:tabLst>
                <a:tab pos="299085" algn="l"/>
              </a:tabLst>
            </a:pPr>
            <a:r>
              <a:rPr sz="2000" spc="-10" dirty="0" smtClean="0">
                <a:latin typeface="Arial"/>
                <a:cs typeface="Arial"/>
              </a:rPr>
              <a:t>Reserved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7</a:t>
            </a:r>
            <a:r>
              <a:rPr lang="en-US" sz="2000" spc="-10" dirty="0" smtClean="0">
                <a:latin typeface="Arial"/>
                <a:cs typeface="Arial"/>
              </a:rPr>
              <a:t>0</a:t>
            </a:r>
            <a:r>
              <a:rPr sz="2000" spc="10" dirty="0" smtClean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n.m</a:t>
            </a:r>
            <a:r>
              <a:rPr sz="2000" spc="-10" baseline="30000" dirty="0">
                <a:latin typeface="Arial"/>
                <a:cs typeface="Arial"/>
              </a:rPr>
              <a:t>3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5" dirty="0" smtClean="0">
                <a:latin typeface="Arial"/>
                <a:cs typeface="Arial"/>
              </a:rPr>
              <a:t>AAC</a:t>
            </a:r>
            <a:r>
              <a:rPr lang="en-US" sz="2000" spc="-15" dirty="0" smtClean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(</a:t>
            </a:r>
            <a:r>
              <a:rPr sz="2000" spc="-10" dirty="0">
                <a:latin typeface="Arial"/>
                <a:cs typeface="Arial"/>
              </a:rPr>
              <a:t>10%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from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w</a:t>
            </a:r>
            <a:r>
              <a:rPr sz="2000" spc="-10" dirty="0">
                <a:latin typeface="Arial"/>
                <a:cs typeface="Arial"/>
              </a:rPr>
              <a:t>hole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Ru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sian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AAC</a:t>
            </a:r>
            <a:r>
              <a:rPr sz="2000" spc="-1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2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608512" cy="1080120"/>
          </a:xfrm>
          <a:solidFill>
            <a:srgbClr val="A6A6A6"/>
          </a:solidFill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CHINA REMAINS MAIN MARKET FOR RUSSIAN TIMBER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6264696" cy="4536504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Russia is increasing capacity and modernizing wood working facilities in Siberia and Far East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Consumption in China </a:t>
            </a:r>
            <a:r>
              <a:rPr lang="en-US" sz="2000" dirty="0"/>
              <a:t>outpaces growth of domestic softwood </a:t>
            </a:r>
            <a:r>
              <a:rPr lang="en-US" sz="2000" dirty="0" smtClean="0"/>
              <a:t>plantations </a:t>
            </a:r>
            <a:r>
              <a:rPr lang="en-US" sz="2000" dirty="0" smtClean="0">
                <a:solidFill>
                  <a:srgbClr val="FFFFFF"/>
                </a:solidFill>
              </a:rPr>
              <a:t>S</a:t>
            </a:r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Russia </a:t>
            </a:r>
            <a:r>
              <a:rPr lang="en-US" sz="2000" dirty="0"/>
              <a:t>is China’s lowest cost source of softwood with daily </a:t>
            </a:r>
            <a:r>
              <a:rPr lang="en-US" sz="2000" dirty="0" smtClean="0"/>
              <a:t>deliveries with differences on regional logistics</a:t>
            </a:r>
          </a:p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2000" dirty="0" smtClean="0"/>
              <a:t>Quality of Russian fiber is very high securing strong demand from OEM market segment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3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GOVERNMENT INTERVENTIONS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6264696" cy="44973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/>
              <a:t>From 49 to 98 years rent in preferable order for reliable forest users (new federal law to be introduced in 2015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 smtClean="0"/>
              <a:t>Federal electronic system for control of timber redistribution (</a:t>
            </a:r>
            <a:r>
              <a:rPr lang="ru-RU" sz="2000" dirty="0" smtClean="0"/>
              <a:t>ЕГАИС)</a:t>
            </a:r>
            <a:r>
              <a:rPr lang="en-US" sz="2000" dirty="0" smtClean="0"/>
              <a:t> is in place and will start running July 01, 2015  (415 Federal Law)</a:t>
            </a:r>
          </a:p>
          <a:p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2015 payments for the use of forest resources grow up  5,3% and railway tariffs  10% </a:t>
            </a:r>
            <a:r>
              <a:rPr lang="en-US" sz="2000" dirty="0" smtClean="0"/>
              <a:t>. Moderate growth considering ruble devaluation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6A6A6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CONCLUSIONS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6480720" cy="44973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China remains the key market for Russian log and lumber with increasing lumber export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Modernization of sawn timber industry and redistribution of volumes from domestic market leads to growth of lumber export from Russia</a:t>
            </a:r>
          </a:p>
          <a:p>
            <a:endParaRPr lang="en-US" sz="2000" dirty="0"/>
          </a:p>
          <a:p>
            <a:r>
              <a:rPr lang="en-US" sz="2000" dirty="0" smtClean="0"/>
              <a:t>CNY currency volatility will not affect  timber imports from Russia as much as imports from USA and Canada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Government initiative is strongly required to inspire investments from China into Russian woodworking industry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1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60040" y="2492896"/>
            <a:ext cx="6372200" cy="103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ntique Olive" pitchFamily="34" charset="0"/>
                <a:ea typeface="+mj-ea"/>
                <a:cs typeface="Arial" pitchFamily="34" charset="0"/>
              </a:rPr>
              <a:t>RUSSIA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ntique Olive" pitchFamily="34" charset="0"/>
                <a:ea typeface="+mj-ea"/>
                <a:cs typeface="Arial" pitchFamily="34" charset="0"/>
              </a:rPr>
              <a:t> – THE ENIGMA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38606" y="1807177"/>
            <a:ext cx="5400600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 U S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 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ENIGMA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PAUL HERBERT</a:t>
            </a:r>
          </a:p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Member of the Board</a:t>
            </a:r>
          </a:p>
          <a:p>
            <a:pPr lvl="0">
              <a:spcBef>
                <a:spcPct val="0"/>
              </a:spcBef>
              <a:defRPr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GLOBAL SOFTWOOD LOG &amp;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LUMBER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CONFERENCE ,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VANCOUVER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MAY 07TH, 2015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22" y="4458334"/>
            <a:ext cx="1963638" cy="2962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204515"/>
            <a:ext cx="3621087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vyatoslav.Bychkov\Pictures\Упакова Илим Тимбер.jpg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t="-298" b="16762"/>
          <a:stretch/>
        </p:blipFill>
        <p:spPr bwMode="auto">
          <a:xfrm>
            <a:off x="1" y="1"/>
            <a:ext cx="9144000" cy="697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7195" y="1988840"/>
            <a:ext cx="8266042" cy="317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 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 YOUR 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ATTENTION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>
              <a:defRPr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>
              <a:defRPr/>
            </a:pPr>
            <a:r>
              <a:rPr lang="zh-CN" altLang="en-US" sz="7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谢谢你们的注意</a:t>
            </a:r>
            <a:endParaRPr lang="ru-RU" sz="7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736" y="151447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USD/RUB rate 01.08.2014-01.08.2015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043433" y="5248459"/>
            <a:ext cx="676875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Volatility of the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Ruble gives opportunities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exports and limits opportunities for investments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4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RUSSIA ECONOMY AND RUBLE VOLATILITY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00392" y="3284984"/>
            <a:ext cx="10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RUB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88840"/>
            <a:ext cx="6624736" cy="341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1556792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USD/CNY rate 08.2014-08.2015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4978866"/>
            <a:ext cx="13244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900" dirty="0" smtClean="0"/>
              <a:t>Source: BMI, Bloomberg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973330" y="5589240"/>
            <a:ext cx="74247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CNY weakening fuels exports from China and will affect import volumes of commodities including timber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7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RUSSIAN EXPORT KEY MARKETS: </a:t>
            </a:r>
            <a:r>
              <a:rPr lang="en-US" sz="2700" b="1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CHINA</a:t>
            </a:r>
            <a:endParaRPr lang="en-US" sz="3100" dirty="0" smtClean="0">
              <a:effectLst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41346"/>
            <a:ext cx="55217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3140968"/>
            <a:ext cx="10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CNY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5229200"/>
            <a:ext cx="1585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dirty="0" smtClean="0">
                <a:latin typeface="Arial "/>
              </a:rPr>
              <a:t>Source: X-rates.com</a:t>
            </a:r>
            <a:endParaRPr lang="en-US" sz="1200" dirty="0">
              <a:solidFill>
                <a:srgbClr val="000000"/>
              </a:solidFill>
              <a:latin typeface="Arial 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8000" y="116632"/>
            <a:ext cx="8928992" cy="1224136"/>
            <a:chOff x="165100" y="152400"/>
            <a:chExt cx="9575800" cy="1066800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65100" y="152400"/>
              <a:ext cx="7385050" cy="1066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7594600" y="152400"/>
              <a:ext cx="2146300" cy="106680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80000" y="1476000"/>
            <a:ext cx="470099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/>
            <a:endParaRPr lang="ru-RU" u="sng" dirty="0"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ts val="600"/>
              </a:spcBef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4544" y="1622194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MENA. Regional currencies change against USD, %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92095327"/>
              </p:ext>
            </p:extLst>
          </p:nvPr>
        </p:nvGraphicFramePr>
        <p:xfrm>
          <a:off x="539552" y="2109970"/>
          <a:ext cx="8136904" cy="312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3568" y="5473787"/>
            <a:ext cx="76328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MENA region currencies devaluation leads to drop in import prices and domestic consumption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/>
            </a:r>
            <a:br>
              <a:rPr lang="en-US" sz="18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22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</a:br>
            <a:r>
              <a:rPr lang="en-US" sz="2400" b="1" kern="1200" dirty="0" smtClean="0">
                <a:solidFill>
                  <a:srgbClr val="FFFFFF"/>
                </a:solidFill>
                <a:effectLst/>
                <a:latin typeface="Arial"/>
                <a:ea typeface="+mn-ea"/>
                <a:cs typeface="Arial"/>
              </a:rPr>
              <a:t>RUSSIAN EXPORT KEY MARKETS: MENA</a:t>
            </a:r>
            <a:endParaRPr lang="en-US" sz="22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72808" cy="10801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FOREST RESOURCES AND</a:t>
            </a:r>
            <a:b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SOFTWOOD SAW LOG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49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692656" y="1481837"/>
            <a:ext cx="7920880" cy="4478400"/>
          </a:xfrm>
          <a:prstGeom prst="rect">
            <a:avLst/>
          </a:prstGeom>
          <a:blipFill>
            <a:blip r:embed="rId2" cstate="print"/>
            <a:srcRect/>
            <a:stretch>
              <a:fillRect t="-2199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7344" y="623272"/>
            <a:ext cx="68407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80230" algn="l"/>
              </a:tabLst>
            </a:pP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AAC IN RUSSIAN FORESTS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10" dirty="0">
                <a:solidFill>
                  <a:srgbClr val="999A9B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682" y="5157192"/>
            <a:ext cx="7646828" cy="1313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430"/>
              </a:spcBef>
              <a:buClr>
                <a:srgbClr val="53575A"/>
              </a:buClr>
              <a:tabLst>
                <a:tab pos="354965" algn="l"/>
              </a:tabLst>
            </a:pPr>
            <a:r>
              <a:rPr lang="en-US" dirty="0" smtClean="0">
                <a:latin typeface="Arial"/>
                <a:cs typeface="Arial"/>
              </a:rPr>
              <a:t>Gr</a:t>
            </a:r>
            <a:r>
              <a:rPr lang="en-US" spc="-10" dirty="0" smtClean="0">
                <a:latin typeface="Arial"/>
                <a:cs typeface="Arial"/>
              </a:rPr>
              <a:t>o</a:t>
            </a:r>
            <a:r>
              <a:rPr lang="en-US" spc="-40" dirty="0" smtClean="0">
                <a:latin typeface="Arial"/>
                <a:cs typeface="Arial"/>
              </a:rPr>
              <a:t>w</a:t>
            </a:r>
            <a:r>
              <a:rPr lang="en-US" dirty="0" smtClean="0">
                <a:latin typeface="Arial"/>
                <a:cs typeface="Arial"/>
              </a:rPr>
              <a:t>i</a:t>
            </a:r>
            <a:r>
              <a:rPr lang="en-US" spc="-10" dirty="0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g</a:t>
            </a:r>
            <a:r>
              <a:rPr lang="en-US" spc="55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stock: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8</a:t>
            </a:r>
            <a:r>
              <a:rPr lang="en-US" spc="-10" dirty="0">
                <a:latin typeface="Arial"/>
                <a:cs typeface="Arial"/>
              </a:rPr>
              <a:t>2</a:t>
            </a:r>
            <a:r>
              <a:rPr lang="en-US" dirty="0">
                <a:latin typeface="Arial"/>
                <a:cs typeface="Arial"/>
              </a:rPr>
              <a:t>,1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billion</a:t>
            </a:r>
            <a:r>
              <a:rPr lang="en-US" spc="15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baseline="30000" dirty="0" smtClean="0">
                <a:latin typeface="Arial"/>
                <a:cs typeface="Arial"/>
              </a:rPr>
              <a:t>3</a:t>
            </a:r>
            <a:r>
              <a:rPr lang="en-US" dirty="0">
                <a:latin typeface="Arial"/>
                <a:cs typeface="Arial"/>
              </a:rPr>
              <a:t>: </a:t>
            </a:r>
          </a:p>
          <a:p>
            <a:pPr marL="297815" indent="-285750">
              <a:lnSpc>
                <a:spcPct val="150000"/>
              </a:lnSpc>
              <a:buClr>
                <a:srgbClr val="53575A"/>
              </a:buClr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dirty="0">
                <a:latin typeface="Arial"/>
                <a:cs typeface="Arial"/>
              </a:rPr>
              <a:t>co</a:t>
            </a:r>
            <a:r>
              <a:rPr lang="en-US" spc="-10" dirty="0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ifer</a:t>
            </a:r>
            <a:r>
              <a:rPr lang="en-US" spc="-10" dirty="0">
                <a:latin typeface="Arial"/>
                <a:cs typeface="Arial"/>
              </a:rPr>
              <a:t>o</a:t>
            </a:r>
            <a:r>
              <a:rPr lang="en-US" dirty="0">
                <a:latin typeface="Arial"/>
                <a:cs typeface="Arial"/>
              </a:rPr>
              <a:t>us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7</a:t>
            </a:r>
            <a:r>
              <a:rPr lang="en-US" spc="-10" dirty="0">
                <a:latin typeface="Arial"/>
                <a:cs typeface="Arial"/>
              </a:rPr>
              <a:t>7</a:t>
            </a:r>
            <a:r>
              <a:rPr lang="en-US" dirty="0">
                <a:latin typeface="Arial"/>
                <a:cs typeface="Arial"/>
              </a:rPr>
              <a:t>%</a:t>
            </a:r>
          </a:p>
          <a:p>
            <a:pPr marL="297815" indent="-285750">
              <a:lnSpc>
                <a:spcPct val="100000"/>
              </a:lnSpc>
              <a:spcBef>
                <a:spcPts val="434"/>
              </a:spcBef>
              <a:buClr>
                <a:srgbClr val="53575A"/>
              </a:buClr>
              <a:buFont typeface="Arial" panose="020B0604020202020204" pitchFamily="34" charset="0"/>
              <a:buChar char="•"/>
              <a:tabLst>
                <a:tab pos="299085" algn="l"/>
              </a:tabLst>
            </a:pPr>
            <a:r>
              <a:rPr lang="en-US" spc="-10" dirty="0">
                <a:latin typeface="Arial"/>
                <a:cs typeface="Arial"/>
              </a:rPr>
              <a:t>de</a:t>
            </a:r>
            <a:r>
              <a:rPr lang="en-US" dirty="0">
                <a:latin typeface="Arial"/>
                <a:cs typeface="Arial"/>
              </a:rPr>
              <a:t>ci</a:t>
            </a:r>
            <a:r>
              <a:rPr lang="en-US" spc="-15" dirty="0">
                <a:latin typeface="Arial"/>
                <a:cs typeface="Arial"/>
              </a:rPr>
              <a:t>d</a:t>
            </a:r>
            <a:r>
              <a:rPr lang="en-US" spc="-10" dirty="0">
                <a:latin typeface="Arial"/>
                <a:cs typeface="Arial"/>
              </a:rPr>
              <a:t>uou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23</a:t>
            </a:r>
            <a:r>
              <a:rPr lang="en-US" dirty="0">
                <a:latin typeface="Arial"/>
                <a:cs typeface="Arial"/>
              </a:rPr>
              <a:t>%</a:t>
            </a:r>
          </a:p>
          <a:p>
            <a:pPr marL="12700" marR="6350" algn="r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084168" y="5969025"/>
            <a:ext cx="259228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r">
              <a:lnSpc>
                <a:spcPct val="100000"/>
              </a:lnSpc>
            </a:pPr>
            <a:r>
              <a:rPr lang="fr-FR" sz="1000" dirty="0">
                <a:solidFill>
                  <a:srgbClr val="53575A"/>
                </a:solidFill>
                <a:latin typeface="Arial"/>
                <a:cs typeface="Arial"/>
              </a:rPr>
              <a:t>So</a:t>
            </a:r>
            <a:r>
              <a:rPr lang="fr-FR" sz="1000" spc="-10" dirty="0">
                <a:solidFill>
                  <a:srgbClr val="53575A"/>
                </a:solidFill>
                <a:latin typeface="Arial"/>
                <a:cs typeface="Arial"/>
              </a:rPr>
              <a:t>u</a:t>
            </a:r>
            <a:r>
              <a:rPr lang="fr-FR" sz="1000" dirty="0">
                <a:solidFill>
                  <a:srgbClr val="53575A"/>
                </a:solidFill>
                <a:latin typeface="Arial"/>
                <a:cs typeface="Arial"/>
              </a:rPr>
              <a:t>rce: Natural Resources Institute Finland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7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592" y="1484784"/>
            <a:ext cx="7495200" cy="46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536" y="-19573"/>
            <a:ext cx="6696744" cy="1148648"/>
          </a:xfrm>
          <a:prstGeom prst="rect">
            <a:avLst/>
          </a:prstGeom>
        </p:spPr>
        <p:txBody>
          <a:bodyPr vert="horz" wrap="square" lIns="0" tIns="406019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r>
              <a:rPr lang="en-US" sz="2400" b="1" spc="-15" dirty="0" smtClean="0">
                <a:solidFill>
                  <a:schemeClr val="bg1"/>
                </a:solidFill>
              </a:rPr>
              <a:t>GROWING STOCK </a:t>
            </a:r>
            <a:r>
              <a:rPr lang="en-US" sz="2400" b="1" spc="-5" dirty="0" smtClean="0">
                <a:solidFill>
                  <a:schemeClr val="bg1"/>
                </a:solidFill>
              </a:rPr>
              <a:t/>
            </a:r>
            <a:br>
              <a:rPr lang="en-US" sz="2400" b="1" spc="-5" dirty="0" smtClean="0">
                <a:solidFill>
                  <a:schemeClr val="bg1"/>
                </a:solidFill>
              </a:rPr>
            </a:br>
            <a:r>
              <a:rPr sz="2400" b="1" dirty="0" smtClean="0">
                <a:solidFill>
                  <a:schemeClr val="bg1"/>
                </a:solidFill>
              </a:rPr>
              <a:t>(</a:t>
            </a:r>
            <a:r>
              <a:rPr sz="2400" b="1" spc="-15" dirty="0">
                <a:solidFill>
                  <a:schemeClr val="bg1"/>
                </a:solidFill>
              </a:rPr>
              <a:t>s</a:t>
            </a:r>
            <a:r>
              <a:rPr sz="2400" b="1" spc="-5" dirty="0">
                <a:solidFill>
                  <a:schemeClr val="bg1"/>
                </a:solidFill>
              </a:rPr>
              <a:t>t</a:t>
            </a:r>
            <a:r>
              <a:rPr sz="2400" b="1" spc="-20" dirty="0">
                <a:solidFill>
                  <a:schemeClr val="bg1"/>
                </a:solidFill>
              </a:rPr>
              <a:t>a</a:t>
            </a:r>
            <a:r>
              <a:rPr sz="2400" b="1" spc="-15" dirty="0">
                <a:solidFill>
                  <a:schemeClr val="bg1"/>
                </a:solidFill>
              </a:rPr>
              <a:t>nds</a:t>
            </a:r>
            <a:r>
              <a:rPr sz="2400" b="1" spc="-5" dirty="0">
                <a:solidFill>
                  <a:schemeClr val="bg1"/>
                </a:solidFill>
              </a:rPr>
              <a:t> </a:t>
            </a:r>
            <a:r>
              <a:rPr sz="2400" b="1" spc="-20" dirty="0">
                <a:solidFill>
                  <a:schemeClr val="bg1"/>
                </a:solidFill>
              </a:rPr>
              <a:t>mo</a:t>
            </a:r>
            <a:r>
              <a:rPr sz="2400" b="1" spc="-5" dirty="0">
                <a:solidFill>
                  <a:schemeClr val="bg1"/>
                </a:solidFill>
              </a:rPr>
              <a:t>r</a:t>
            </a:r>
            <a:r>
              <a:rPr sz="2400" b="1" spc="-20" dirty="0">
                <a:solidFill>
                  <a:schemeClr val="bg1"/>
                </a:solidFill>
              </a:rPr>
              <a:t>e</a:t>
            </a:r>
            <a:r>
              <a:rPr sz="2400" b="1" spc="15" dirty="0">
                <a:solidFill>
                  <a:schemeClr val="bg1"/>
                </a:solidFill>
              </a:rPr>
              <a:t> </a:t>
            </a:r>
            <a:r>
              <a:rPr sz="2400" b="1" spc="-15" dirty="0">
                <a:solidFill>
                  <a:schemeClr val="bg1"/>
                </a:solidFill>
              </a:rPr>
              <a:t>th</a:t>
            </a:r>
            <a:r>
              <a:rPr sz="2400" b="1" spc="-10" dirty="0">
                <a:solidFill>
                  <a:schemeClr val="bg1"/>
                </a:solidFill>
              </a:rPr>
              <a:t>a</a:t>
            </a:r>
            <a:r>
              <a:rPr sz="2400" b="1" spc="-20" dirty="0">
                <a:solidFill>
                  <a:schemeClr val="bg1"/>
                </a:solidFill>
              </a:rPr>
              <a:t>n</a:t>
            </a:r>
            <a:r>
              <a:rPr sz="2400" b="1" spc="-5" dirty="0">
                <a:solidFill>
                  <a:schemeClr val="bg1"/>
                </a:solidFill>
              </a:rPr>
              <a:t> </a:t>
            </a:r>
            <a:r>
              <a:rPr sz="2400" b="1" spc="-10" dirty="0">
                <a:solidFill>
                  <a:schemeClr val="bg1"/>
                </a:solidFill>
              </a:rPr>
              <a:t>8</a:t>
            </a:r>
            <a:r>
              <a:rPr sz="2400" b="1" spc="-20" dirty="0">
                <a:solidFill>
                  <a:schemeClr val="bg1"/>
                </a:solidFill>
              </a:rPr>
              <a:t>0</a:t>
            </a:r>
            <a:r>
              <a:rPr sz="2400" b="1" spc="-5" dirty="0">
                <a:solidFill>
                  <a:schemeClr val="bg1"/>
                </a:solidFill>
              </a:rPr>
              <a:t> </a:t>
            </a:r>
            <a:r>
              <a:rPr sz="2400" b="1" spc="-25" dirty="0">
                <a:solidFill>
                  <a:schemeClr val="bg1"/>
                </a:solidFill>
              </a:rPr>
              <a:t>m</a:t>
            </a:r>
            <a:r>
              <a:rPr sz="2400" b="1" spc="-15" baseline="30000" dirty="0">
                <a:solidFill>
                  <a:schemeClr val="bg1"/>
                </a:solidFill>
              </a:rPr>
              <a:t>3</a:t>
            </a:r>
            <a:r>
              <a:rPr sz="2400" b="1" spc="-15" dirty="0">
                <a:solidFill>
                  <a:schemeClr val="bg1"/>
                </a:solidFill>
              </a:rPr>
              <a:t>/h</a:t>
            </a:r>
            <a:r>
              <a:rPr sz="2400" b="1" spc="-10" dirty="0">
                <a:solidFill>
                  <a:schemeClr val="bg1"/>
                </a:solidFill>
              </a:rPr>
              <a:t>a)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10" dirty="0">
                <a:solidFill>
                  <a:srgbClr val="999A9B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5425" y="6144053"/>
            <a:ext cx="23042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53575A"/>
                </a:solidFill>
                <a:latin typeface="Arial"/>
                <a:cs typeface="Arial"/>
              </a:rPr>
              <a:t>Source</a:t>
            </a:r>
            <a:r>
              <a:rPr sz="1200" dirty="0" smtClean="0">
                <a:solidFill>
                  <a:srgbClr val="53575A"/>
                </a:solidFill>
                <a:latin typeface="Arial"/>
                <a:cs typeface="Arial"/>
              </a:rPr>
              <a:t>:</a:t>
            </a:r>
            <a:r>
              <a:rPr sz="1200" spc="30" dirty="0" smtClean="0">
                <a:solidFill>
                  <a:srgbClr val="53575A"/>
                </a:solidFill>
                <a:latin typeface="Arial"/>
                <a:cs typeface="Arial"/>
              </a:rPr>
              <a:t> </a:t>
            </a:r>
            <a:r>
              <a:rPr sz="1200" u="sng" spc="25" dirty="0">
                <a:latin typeface="Arial"/>
                <a:cs typeface="Arial"/>
                <a:hlinkClick r:id="rId3"/>
              </a:rPr>
              <a:t>ww</a:t>
            </a:r>
            <a:r>
              <a:rPr sz="1200" u="sng" spc="-60" dirty="0">
                <a:latin typeface="Arial"/>
                <a:cs typeface="Arial"/>
                <a:hlinkClick r:id="rId3"/>
              </a:rPr>
              <a:t>w</a:t>
            </a:r>
            <a:r>
              <a:rPr sz="1200" u="sng" dirty="0">
                <a:latin typeface="Arial"/>
                <a:cs typeface="Arial"/>
                <a:hlinkClick r:id="rId3"/>
              </a:rPr>
              <a:t>.f</a:t>
            </a:r>
            <a:r>
              <a:rPr sz="1200" u="sng" spc="5" dirty="0">
                <a:latin typeface="Arial"/>
                <a:cs typeface="Arial"/>
                <a:hlinkClick r:id="rId3"/>
              </a:rPr>
              <a:t>o</a:t>
            </a:r>
            <a:r>
              <a:rPr sz="1200" u="sng" dirty="0">
                <a:latin typeface="Arial"/>
                <a:cs typeface="Arial"/>
                <a:hlinkClick r:id="rId3"/>
              </a:rPr>
              <a:t>r</a:t>
            </a:r>
            <a:r>
              <a:rPr sz="1200" u="sng" spc="-10" dirty="0">
                <a:latin typeface="Arial"/>
                <a:cs typeface="Arial"/>
                <a:hlinkClick r:id="rId3"/>
              </a:rPr>
              <a:t>e</a:t>
            </a:r>
            <a:r>
              <a:rPr sz="1200" u="sng" dirty="0">
                <a:latin typeface="Arial"/>
                <a:cs typeface="Arial"/>
                <a:hlinkClick r:id="rId3"/>
              </a:rPr>
              <a:t>st</a:t>
            </a:r>
            <a:r>
              <a:rPr sz="1200" u="sng" spc="-10" dirty="0">
                <a:latin typeface="Arial"/>
                <a:cs typeface="Arial"/>
                <a:hlinkClick r:id="rId3"/>
              </a:rPr>
              <a:t>r</a:t>
            </a:r>
            <a:r>
              <a:rPr sz="1200" u="sng" spc="-20" dirty="0">
                <a:latin typeface="Arial"/>
                <a:cs typeface="Arial"/>
                <a:hlinkClick r:id="rId3"/>
              </a:rPr>
              <a:t>y</a:t>
            </a:r>
            <a:r>
              <a:rPr sz="1200" u="sng" dirty="0">
                <a:latin typeface="Arial"/>
                <a:cs typeface="Arial"/>
                <a:hlinkClick r:id="rId3"/>
              </a:rPr>
              <a:t>clo</a:t>
            </a:r>
            <a:r>
              <a:rPr sz="1200" u="sng" spc="5" dirty="0">
                <a:latin typeface="Arial"/>
                <a:cs typeface="Arial"/>
                <a:hlinkClick r:id="rId3"/>
              </a:rPr>
              <a:t>u</a:t>
            </a:r>
            <a:r>
              <a:rPr sz="1200" u="sng" dirty="0">
                <a:latin typeface="Arial"/>
                <a:cs typeface="Arial"/>
                <a:hlinkClick r:id="rId3"/>
              </a:rPr>
              <a:t>d</a:t>
            </a:r>
            <a:r>
              <a:rPr sz="1200" u="sng" spc="5" dirty="0">
                <a:latin typeface="Arial"/>
                <a:cs typeface="Arial"/>
                <a:hlinkClick r:id="rId3"/>
              </a:rPr>
              <a:t>.</a:t>
            </a:r>
            <a:r>
              <a:rPr sz="1200" u="sng" dirty="0">
                <a:latin typeface="Arial"/>
                <a:cs typeface="Arial"/>
                <a:hlinkClick r:id="rId3"/>
              </a:rPr>
              <a:t>com</a:t>
            </a:r>
            <a:endParaRPr sz="1200" u="sng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39552" y="5082001"/>
            <a:ext cx="6408712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Clr>
                <a:srgbClr val="53575A"/>
              </a:buClr>
              <a:tabLst>
                <a:tab pos="354965" algn="l"/>
              </a:tabLst>
            </a:pPr>
            <a:endParaRPr lang="en-US" sz="2000" b="1" spc="5" dirty="0">
              <a:latin typeface="Arial"/>
              <a:cs typeface="Arial"/>
            </a:endParaRPr>
          </a:p>
          <a:p>
            <a:pPr marL="355600" indent="-342900">
              <a:lnSpc>
                <a:spcPct val="150000"/>
              </a:lnSpc>
              <a:buClr>
                <a:srgbClr val="53575A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717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annual available cut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50000"/>
              </a:lnSpc>
              <a:buClr>
                <a:srgbClr val="53575A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dirty="0" smtClean="0">
                <a:latin typeface="Arial"/>
                <a:cs typeface="Arial"/>
              </a:rPr>
              <a:t>2</a:t>
            </a:r>
            <a:r>
              <a:rPr lang="en-US" spc="-1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1</a:t>
            </a:r>
            <a:r>
              <a:rPr lang="en-US" spc="-10" dirty="0" smtClean="0">
                <a:latin typeface="Arial"/>
                <a:cs typeface="Arial"/>
              </a:rPr>
              <a:t>4 ha</a:t>
            </a:r>
            <a:r>
              <a:rPr lang="en-US" dirty="0" smtClean="0">
                <a:latin typeface="Arial"/>
                <a:cs typeface="Arial"/>
              </a:rPr>
              <a:t>rvesti</a:t>
            </a:r>
            <a:r>
              <a:rPr lang="en-US" spc="-10" dirty="0" smtClean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g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-  </a:t>
            </a:r>
            <a:r>
              <a:rPr lang="en-US" spc="5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2</a:t>
            </a:r>
            <a:r>
              <a:rPr lang="en-US" spc="-1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2,3</a:t>
            </a:r>
            <a:r>
              <a:rPr lang="en-US" spc="15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ml</a:t>
            </a:r>
            <a:r>
              <a:rPr lang="en-US" spc="-10" dirty="0" err="1">
                <a:latin typeface="Arial"/>
                <a:cs typeface="Arial"/>
              </a:rPr>
              <a:t>n</a:t>
            </a:r>
            <a:r>
              <a:rPr lang="en-US" dirty="0">
                <a:latin typeface="Arial"/>
                <a:cs typeface="Arial"/>
              </a:rPr>
              <a:t>. m</a:t>
            </a:r>
            <a:r>
              <a:rPr lang="en-US" baseline="30000" dirty="0">
                <a:latin typeface="Arial"/>
                <a:cs typeface="Arial"/>
              </a:rPr>
              <a:t>3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(</a:t>
            </a:r>
            <a:r>
              <a:rPr lang="en-US" dirty="0" smtClean="0">
                <a:latin typeface="Arial"/>
                <a:cs typeface="Arial"/>
              </a:rPr>
              <a:t>+ </a:t>
            </a:r>
            <a:r>
              <a:rPr lang="en-US" spc="-10" dirty="0">
                <a:latin typeface="Arial"/>
                <a:cs typeface="Arial"/>
              </a:rPr>
              <a:t>4</a:t>
            </a:r>
            <a:r>
              <a:rPr lang="en-US" dirty="0">
                <a:latin typeface="Arial"/>
                <a:cs typeface="Arial"/>
              </a:rPr>
              <a:t>,9</a:t>
            </a:r>
            <a:r>
              <a:rPr lang="en-US" dirty="0" smtClean="0">
                <a:latin typeface="Arial"/>
                <a:cs typeface="Arial"/>
              </a:rPr>
              <a:t>%)</a:t>
            </a:r>
            <a:endParaRPr lang="en-US" dirty="0">
              <a:latin typeface="Arial"/>
              <a:cs typeface="Arial"/>
            </a:endParaRPr>
          </a:p>
          <a:p>
            <a:pPr marL="355600" indent="-342900">
              <a:lnSpc>
                <a:spcPct val="150000"/>
              </a:lnSpc>
              <a:buClr>
                <a:srgbClr val="53575A"/>
              </a:buClr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46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Корпоративной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Корпоративной презентации</Template>
  <TotalTime>13639</TotalTime>
  <Words>1124</Words>
  <Application>Microsoft Office PowerPoint</Application>
  <PresentationFormat>Экран (4:3)</PresentationFormat>
  <Paragraphs>247</Paragraphs>
  <Slides>36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Шаблон Корпоративной презентации</vt:lpstr>
      <vt:lpstr>Презентация PowerPoint</vt:lpstr>
      <vt:lpstr>TABLE OF CONTENTS</vt:lpstr>
      <vt:lpstr>MACROECONOMICS</vt:lpstr>
      <vt:lpstr>  RUSSIA ECONOMY AND RUBLE VOLATILITY  </vt:lpstr>
      <vt:lpstr>  RUSSIAN EXPORT KEY MARKETS: CHINA </vt:lpstr>
      <vt:lpstr>  RUSSIAN EXPORT KEY MARKETS: MENA </vt:lpstr>
      <vt:lpstr>FOREST RESOURCES AND SOFTWOOD SAW LOG</vt:lpstr>
      <vt:lpstr>Презентация PowerPoint</vt:lpstr>
      <vt:lpstr>GROWING STOCK  (stands more than 80 m3/ha)</vt:lpstr>
      <vt:lpstr>  SOFTWOOD ROUND WOOD VOLUMES 2014 </vt:lpstr>
      <vt:lpstr>USSR AND RUSSIA: WOOD HARVESTING, CONSUMPTION, EXPORT</vt:lpstr>
      <vt:lpstr>  SOFTWOOD SAW LOG PRODUCTION </vt:lpstr>
      <vt:lpstr> SOFTWOOD SAW LOG EXPORT KEY MARKETS </vt:lpstr>
      <vt:lpstr>  SOFTWOOD LOG EXPORT  H1 2014 VS H1 2015  </vt:lpstr>
      <vt:lpstr>   CHINA SOFTWOOD LOG IMPORT  </vt:lpstr>
      <vt:lpstr>  SOFTWOOD  LOG EXPORT VOLUME  BY REGIONS 2014, m3 </vt:lpstr>
      <vt:lpstr>  SOFTWOOD  LOG EXPORT VOLUME  BY SPECIES 2014, m3 </vt:lpstr>
      <vt:lpstr> SOFTWOOD SAW LOG EXPORT  BY SPECIES H1 2014 VS H1 2015</vt:lpstr>
      <vt:lpstr>  SOFTWOOD  LOG EXPORT VOLUME   </vt:lpstr>
      <vt:lpstr>CHINA SOFTWOOD LOG IMPORT  H1 2014 VS H1 2015</vt:lpstr>
      <vt:lpstr>SAWN TIMBER</vt:lpstr>
      <vt:lpstr>  SOFTWOOD SAWN TIMBER EXPORT 2014 </vt:lpstr>
      <vt:lpstr>  SOFTWOOD LUMBER EXPORT  H1 2014 VS H1 2015, m3 </vt:lpstr>
      <vt:lpstr> SOFTWOOD SAWN TIMBER EXPORT 2014  H1 2014 VS H1 2015, m3  </vt:lpstr>
      <vt:lpstr>  SOFTWOOD SAWN TIMBER EXPORT 2014, m3 </vt:lpstr>
      <vt:lpstr> SOFTWOOD SAWN TIMBER EXPORT  BY REGIONS H1 2014 VS H1 2015, m3  </vt:lpstr>
      <vt:lpstr>SOFTWOOD SAWN TIMBER EXPORT  BY SPECIES H1 2014 VS H1 2015, m3 </vt:lpstr>
      <vt:lpstr>CHINA SOFTWOOD LUMBER IMPORT  H1 2014 VS H1 2015, m3</vt:lpstr>
      <vt:lpstr>    CHINA SOFTWOOD LUMBER IMPORT   </vt:lpstr>
      <vt:lpstr>CHINA SOFTWOOD LUMBER IMPORT H1, m3</vt:lpstr>
      <vt:lpstr>TRENDS &amp; CONCLUSIONS</vt:lpstr>
      <vt:lpstr>RUSSIA WILL INCREASE WOODWORKING CAPACITY PRIORITY INVESTMENT PROJECTS</vt:lpstr>
      <vt:lpstr>CHINA REMAINS MAIN MARKET FOR RUSSIAN TIMBER</vt:lpstr>
      <vt:lpstr>GOVERNMENT INTERVENTIONS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Bychkov Svyatoslav Sergeevich</dc:creator>
  <cp:lastModifiedBy>Bychkov Svyatoslav Sergeevich</cp:lastModifiedBy>
  <cp:revision>1130</cp:revision>
  <dcterms:modified xsi:type="dcterms:W3CDTF">2015-08-14T11:51:57Z</dcterms:modified>
</cp:coreProperties>
</file>