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489" r:id="rId2"/>
    <p:sldId id="490" r:id="rId3"/>
    <p:sldId id="492" r:id="rId4"/>
    <p:sldId id="491" r:id="rId5"/>
    <p:sldId id="493" r:id="rId6"/>
    <p:sldId id="494" r:id="rId7"/>
    <p:sldId id="495" r:id="rId8"/>
    <p:sldId id="497" r:id="rId9"/>
    <p:sldId id="496" r:id="rId10"/>
    <p:sldId id="498" r:id="rId11"/>
    <p:sldId id="499" r:id="rId12"/>
    <p:sldId id="501" r:id="rId13"/>
    <p:sldId id="500" r:id="rId14"/>
    <p:sldId id="503" r:id="rId15"/>
    <p:sldId id="504" r:id="rId16"/>
    <p:sldId id="505" r:id="rId17"/>
    <p:sldId id="510" r:id="rId18"/>
    <p:sldId id="511" r:id="rId19"/>
    <p:sldId id="507" r:id="rId20"/>
    <p:sldId id="508" r:id="rId21"/>
    <p:sldId id="509" r:id="rId22"/>
  </p:sldIdLst>
  <p:sldSz cx="9906000" cy="6858000" type="A4"/>
  <p:notesSz cx="6805613" cy="9939338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FF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10" autoAdjust="0"/>
    <p:restoredTop sz="94660" autoAdjust="0"/>
  </p:normalViewPr>
  <p:slideViewPr>
    <p:cSldViewPr>
      <p:cViewPr>
        <p:scale>
          <a:sx n="75" d="100"/>
          <a:sy n="75" d="100"/>
        </p:scale>
        <p:origin x="-648" y="-180"/>
      </p:cViewPr>
      <p:guideLst>
        <p:guide orient="horz" pos="744"/>
        <p:guide orient="horz" pos="960"/>
        <p:guide orient="horz" pos="1296"/>
        <p:guide orient="horz" pos="1584"/>
        <p:guide orient="horz" pos="4128"/>
        <p:guide orient="horz" pos="2024"/>
        <p:guide pos="6239"/>
        <p:guide pos="5928"/>
        <p:guide pos="288"/>
        <p:guide pos="3120"/>
      </p:guideLst>
    </p:cSldViewPr>
  </p:slideViewPr>
  <p:outlineViewPr>
    <p:cViewPr>
      <p:scale>
        <a:sx n="75" d="100"/>
        <a:sy n="75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820"/>
    </p:cViewPr>
  </p:sorterViewPr>
  <p:notesViewPr>
    <p:cSldViewPr>
      <p:cViewPr varScale="1">
        <p:scale>
          <a:sx n="55" d="100"/>
          <a:sy n="55" d="100"/>
        </p:scale>
        <p:origin x="-2574" y="-90"/>
      </p:cViewPr>
      <p:guideLst>
        <p:guide orient="horz" pos="3130"/>
        <p:guide pos="2143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7988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0" tIns="45671" rIns="91340" bIns="45671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7625" y="0"/>
            <a:ext cx="2947988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0" tIns="45671" rIns="91340" bIns="45671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78963"/>
            <a:ext cx="2947988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0" tIns="45671" rIns="91340" bIns="45671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7625" y="9478963"/>
            <a:ext cx="2947988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0" tIns="45671" rIns="91340" bIns="45671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98FE940-27E9-435A-BADE-EAD98FE50471}" type="slidenum">
              <a:rPr lang="de-DE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052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33" tIns="46666" rIns="93333" bIns="46666" numCol="1" anchor="t" anchorCtr="0" compatLnSpc="1">
            <a:prstTxWarp prst="textNoShape">
              <a:avLst/>
            </a:prstTxWarp>
          </a:bodyPr>
          <a:lstStyle>
            <a:lvl1pPr defTabSz="933450">
              <a:defRPr sz="1200"/>
            </a:lvl1pPr>
          </a:lstStyle>
          <a:p>
            <a:endParaRPr lang="de-DE"/>
          </a:p>
        </p:txBody>
      </p:sp>
      <p:sp>
        <p:nvSpPr>
          <p:cNvPr id="129027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56038" y="0"/>
            <a:ext cx="293052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33" tIns="46666" rIns="93333" bIns="46666" numCol="1" anchor="t" anchorCtr="0" compatLnSpc="1">
            <a:prstTxWarp prst="textNoShape">
              <a:avLst/>
            </a:prstTxWarp>
          </a:bodyPr>
          <a:lstStyle>
            <a:lvl1pPr algn="r" defTabSz="933450">
              <a:defRPr sz="1200"/>
            </a:lvl1pPr>
          </a:lstStyle>
          <a:p>
            <a:endParaRPr lang="de-DE"/>
          </a:p>
        </p:txBody>
      </p:sp>
      <p:sp>
        <p:nvSpPr>
          <p:cNvPr id="12902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76288" y="782638"/>
            <a:ext cx="5310187" cy="36766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29029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5513" y="4694238"/>
            <a:ext cx="4935537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33" tIns="46666" rIns="93333" bIns="466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29030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66263"/>
            <a:ext cx="293052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33" tIns="46666" rIns="93333" bIns="46666" numCol="1" anchor="b" anchorCtr="0" compatLnSpc="1">
            <a:prstTxWarp prst="textNoShape">
              <a:avLst/>
            </a:prstTxWarp>
          </a:bodyPr>
          <a:lstStyle>
            <a:lvl1pPr defTabSz="933450">
              <a:defRPr sz="1200"/>
            </a:lvl1pPr>
          </a:lstStyle>
          <a:p>
            <a:endParaRPr lang="de-DE"/>
          </a:p>
        </p:txBody>
      </p:sp>
      <p:sp>
        <p:nvSpPr>
          <p:cNvPr id="129031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6038" y="9466263"/>
            <a:ext cx="293052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33" tIns="46666" rIns="93333" bIns="46666" numCol="1" anchor="b" anchorCtr="0" compatLnSpc="1">
            <a:prstTxWarp prst="textNoShape">
              <a:avLst/>
            </a:prstTxWarp>
          </a:bodyPr>
          <a:lstStyle>
            <a:lvl1pPr algn="r" defTabSz="933450">
              <a:defRPr sz="1200"/>
            </a:lvl1pPr>
          </a:lstStyle>
          <a:p>
            <a:fld id="{590F8891-86C7-40D7-AC62-9E7501EF6113}" type="slidenum">
              <a:rPr lang="de-DE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646760-1054-4EB7-B789-03D700B5AB6C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  <p:transition spd="med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300B8B-0A1D-4FBD-AA42-14170E6DB274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  <p:transition spd="med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FCC65-9C20-4048-A0B8-CEC1BC63CC8A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  <p:transition spd="med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6FCAB3-64FA-4CCE-8EFC-2291B6A6FC27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37EDA1-CD9C-49A7-AB50-C984413D1ED6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9903D4-765B-4A6D-B675-3F917AD05AFB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63F52F-F555-46C1-BC4C-C486E2C03C1D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C73C65-33E0-4A8F-B2B3-EE4235038EA6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ACA54A-3B26-4115-9377-D4B8E06A3032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  <p:transition spd="med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E1E244-FE01-4B04-A606-8D9C0BEAE3BA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  <p:transition spd="med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2022C6-C6F1-4F64-B0EC-BCC0CED9B98B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  <p:transition spd="med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6438900"/>
            <a:ext cx="16192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latin typeface="Arial" pitchFamily="34" charset="0"/>
              </a:defRPr>
            </a:lvl1pPr>
          </a:lstStyle>
          <a:p>
            <a:fld id="{3F66839B-CAB2-4D8E-BC9E-9945E048B9C4}" type="slidenum">
              <a:rPr lang="de-DE"/>
              <a:pPr/>
              <a:t>‹#›</a:t>
            </a:fld>
            <a:endParaRPr lang="de-DE"/>
          </a:p>
        </p:txBody>
      </p:sp>
      <p:pic>
        <p:nvPicPr>
          <p:cNvPr id="1031" name="Picture 7" descr="Logo KV 07-11-01"/>
          <p:cNvPicPr>
            <a:picLocks noChangeAspect="1" noChangeArrowheads="1"/>
          </p:cNvPicPr>
          <p:nvPr/>
        </p:nvPicPr>
        <p:blipFill>
          <a:blip r:embed="rId13" cstate="print"/>
          <a:srcRect l="36127" r="771"/>
          <a:stretch>
            <a:fillRect/>
          </a:stretch>
        </p:blipFill>
        <p:spPr bwMode="auto">
          <a:xfrm>
            <a:off x="0" y="28575"/>
            <a:ext cx="9907588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zoom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14.pn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kumente%20und%20Einstellungen\meyerzudre\Eigene%20Dateien\A%20ENTWICKLUNG\A%20FUGE%20MUSS%20WEG\A%20Pr&#228;sentationen\Fusion%20Edge\video7.wmv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6736" y="2636912"/>
            <a:ext cx="4686300" cy="3119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416496" y="1219200"/>
            <a:ext cx="880370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charset="0"/>
              </a:rPr>
              <a:t>Лазерная технология нанесения кромочных материалов</a:t>
            </a:r>
            <a:endParaRPr lang="de-DE" b="1" dirty="0">
              <a:latin typeface="Arial" charset="0"/>
            </a:endParaRPr>
          </a:p>
          <a:p>
            <a:pPr algn="ctr"/>
            <a:endParaRPr lang="de-DE" sz="1800" b="1" dirty="0">
              <a:latin typeface="Arial" charset="0"/>
            </a:endParaRPr>
          </a:p>
          <a:p>
            <a:pPr algn="ctr"/>
            <a:r>
              <a:rPr lang="ru-RU" sz="1800" b="1" dirty="0" smtClean="0">
                <a:latin typeface="Arial" charset="0"/>
              </a:rPr>
              <a:t>Инновационная технология нанесения термопластичных кромок </a:t>
            </a:r>
            <a:endParaRPr lang="de-DE" sz="1800" b="1" dirty="0">
              <a:latin typeface="Arial" charset="0"/>
            </a:endParaRPr>
          </a:p>
          <a:p>
            <a:endParaRPr lang="de-DE" b="1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496616" y="5877272"/>
            <a:ext cx="6408712" cy="361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3988" tIns="41994" rIns="83988" bIns="41994" anchor="ctr">
            <a:spAutoFit/>
          </a:bodyPr>
          <a:lstStyle/>
          <a:p>
            <a:pPr algn="ctr" defTabSz="839788"/>
            <a:r>
              <a:rPr lang="de-DE" sz="1800" b="1" dirty="0" smtClean="0">
                <a:solidFill>
                  <a:schemeClr val="accent6">
                    <a:lumMod val="75000"/>
                  </a:schemeClr>
                </a:solidFill>
                <a:latin typeface="Times" charset="0"/>
                <a:ea typeface="MS PGothic" pitchFamily="34" charset="-128"/>
              </a:rPr>
              <a:t> </a:t>
            </a:r>
            <a:r>
              <a:rPr lang="ru-RU" sz="1600" dirty="0" smtClean="0">
                <a:latin typeface="Arial" pitchFamily="34" charset="0"/>
                <a:ea typeface="MS PGothic" pitchFamily="34" charset="-128"/>
                <a:cs typeface="Arial" pitchFamily="34" charset="0"/>
              </a:rPr>
              <a:t>ООО </a:t>
            </a:r>
            <a:r>
              <a:rPr lang="ru-RU" sz="1600" dirty="0" err="1" smtClean="0">
                <a:latin typeface="Arial" pitchFamily="34" charset="0"/>
                <a:ea typeface="MS PGothic" pitchFamily="34" charset="-128"/>
                <a:cs typeface="Arial" pitchFamily="34" charset="0"/>
              </a:rPr>
              <a:t>Суртеко</a:t>
            </a:r>
            <a:r>
              <a:rPr lang="ru-RU" sz="1600" dirty="0" smtClean="0">
                <a:latin typeface="Arial" pitchFamily="34" charset="0"/>
                <a:ea typeface="MS PGothic" pitchFamily="34" charset="-128"/>
                <a:cs typeface="Arial" pitchFamily="34" charset="0"/>
              </a:rPr>
              <a:t>, Москва, Апрель 2012 </a:t>
            </a:r>
            <a:endParaRPr lang="ru-RU" sz="1600" b="1" dirty="0" smtClean="0">
              <a:solidFill>
                <a:schemeClr val="accent6">
                  <a:lumMod val="75000"/>
                </a:schemeClr>
              </a:solidFill>
              <a:latin typeface="Times" charset="0"/>
              <a:ea typeface="MS PGothic" pitchFamily="34" charset="-128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6417-7A31-45B4-9346-125175BD2F6D}" type="slidenum">
              <a:rPr lang="de-DE"/>
              <a:pPr/>
              <a:t>10</a:t>
            </a:fld>
            <a:endParaRPr lang="de-DE"/>
          </a:p>
        </p:txBody>
      </p:sp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723900" y="2438400"/>
            <a:ext cx="695325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  <a:tabLst>
                <a:tab pos="190500" algn="l"/>
              </a:tabLst>
            </a:pPr>
            <a:r>
              <a:rPr lang="de-DE" sz="1600" dirty="0">
                <a:solidFill>
                  <a:srgbClr val="292929"/>
                </a:solidFill>
                <a:latin typeface="Arial" charset="0"/>
              </a:rPr>
              <a:t> </a:t>
            </a: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Отсутствие расходов на клеи и логистику</a:t>
            </a:r>
            <a:endParaRPr lang="de-DE" sz="1600" dirty="0">
              <a:solidFill>
                <a:srgbClr val="292929"/>
              </a:solidFill>
              <a:latin typeface="Arial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§"/>
              <a:tabLst>
                <a:tab pos="190500" algn="l"/>
              </a:tabLst>
            </a:pPr>
            <a:r>
              <a:rPr lang="de-DE" sz="1600" dirty="0">
                <a:solidFill>
                  <a:srgbClr val="292929"/>
                </a:solidFill>
                <a:latin typeface="Arial" charset="0"/>
              </a:rPr>
              <a:t> </a:t>
            </a: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Нет необходимости смены </a:t>
            </a: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клеев</a:t>
            </a:r>
            <a:endParaRPr lang="de-DE" sz="1600" i="1" dirty="0">
              <a:solidFill>
                <a:schemeClr val="bg2"/>
              </a:solidFill>
              <a:latin typeface="Arial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§"/>
              <a:tabLst>
                <a:tab pos="190500" algn="l"/>
              </a:tabLst>
            </a:pPr>
            <a:r>
              <a:rPr lang="de-DE" sz="1600" dirty="0">
                <a:latin typeface="Arial" charset="0"/>
              </a:rPr>
              <a:t> </a:t>
            </a:r>
            <a:r>
              <a:rPr lang="ru-RU" sz="1600" dirty="0" smtClean="0">
                <a:latin typeface="Arial" charset="0"/>
              </a:rPr>
              <a:t>Экономия электроэнергии</a:t>
            </a:r>
            <a:endParaRPr lang="de-DE" sz="1600" dirty="0">
              <a:latin typeface="Arial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§"/>
              <a:tabLst>
                <a:tab pos="190500" algn="l"/>
              </a:tabLst>
            </a:pPr>
            <a:r>
              <a:rPr lang="de-DE" sz="1600" dirty="0">
                <a:latin typeface="Arial" charset="0"/>
              </a:rPr>
              <a:t> </a:t>
            </a:r>
            <a:r>
              <a:rPr lang="ru-RU" sz="1600" dirty="0" smtClean="0">
                <a:latin typeface="Arial" charset="0"/>
              </a:rPr>
              <a:t>Чистота </a:t>
            </a:r>
            <a:r>
              <a:rPr lang="ru-RU" sz="1600" dirty="0" smtClean="0">
                <a:latin typeface="Arial" charset="0"/>
              </a:rPr>
              <a:t>обработки</a:t>
            </a:r>
            <a:r>
              <a:rPr lang="de-DE" sz="1600" dirty="0" smtClean="0">
                <a:latin typeface="Arial" charset="0"/>
              </a:rPr>
              <a:t>/</a:t>
            </a:r>
            <a:r>
              <a:rPr lang="ru-RU" sz="1600" dirty="0" smtClean="0">
                <a:latin typeface="Arial" charset="0"/>
              </a:rPr>
              <a:t> Нет следов клея</a:t>
            </a:r>
            <a:endParaRPr lang="ru-RU" sz="1600" dirty="0" smtClean="0">
              <a:latin typeface="Arial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§"/>
              <a:tabLst>
                <a:tab pos="190500" algn="l"/>
              </a:tabLst>
            </a:pP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 Стоимость </a:t>
            </a: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аналогична </a:t>
            </a: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стандартной</a:t>
            </a:r>
          </a:p>
          <a:p>
            <a:pPr>
              <a:lnSpc>
                <a:spcPct val="150000"/>
              </a:lnSpc>
              <a:tabLst>
                <a:tab pos="190500" algn="l"/>
              </a:tabLst>
            </a:pP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 технологии</a:t>
            </a:r>
            <a:endParaRPr lang="de-DE" sz="1600" dirty="0">
              <a:solidFill>
                <a:srgbClr val="292929"/>
              </a:solidFill>
              <a:latin typeface="Arial" charset="0"/>
            </a:endParaRPr>
          </a:p>
        </p:txBody>
      </p:sp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9700" y="2371725"/>
            <a:ext cx="3930650" cy="3268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6503" name="Text Box 7"/>
          <p:cNvSpPr txBox="1">
            <a:spLocks noChangeArrowheads="1"/>
          </p:cNvSpPr>
          <p:nvPr/>
        </p:nvSpPr>
        <p:spPr bwMode="auto">
          <a:xfrm>
            <a:off x="557507" y="1293813"/>
            <a:ext cx="88687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Arial" charset="0"/>
              </a:rPr>
              <a:t>Лазерная технология нанесения кромочных материалов</a:t>
            </a:r>
            <a:endParaRPr lang="de-DE" b="1" dirty="0">
              <a:latin typeface="Arial" charset="0"/>
            </a:endParaRPr>
          </a:p>
        </p:txBody>
      </p:sp>
      <p:sp>
        <p:nvSpPr>
          <p:cNvPr id="106504" name="Text Box 8"/>
          <p:cNvSpPr txBox="1">
            <a:spLocks noChangeArrowheads="1"/>
          </p:cNvSpPr>
          <p:nvPr/>
        </p:nvSpPr>
        <p:spPr bwMode="auto">
          <a:xfrm>
            <a:off x="685800" y="1905000"/>
            <a:ext cx="6286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800" b="1" dirty="0" smtClean="0">
                <a:latin typeface="Arial" charset="0"/>
              </a:rPr>
              <a:t>Качество во всех направлениях</a:t>
            </a:r>
            <a:endParaRPr lang="de-DE" sz="1800" b="1" i="1" dirty="0">
              <a:solidFill>
                <a:schemeClr val="bg2"/>
              </a:solidFill>
              <a:latin typeface="Arial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4860925" y="3048000"/>
            <a:ext cx="184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it-IT" sz="4400">
              <a:solidFill>
                <a:schemeClr val="tx2"/>
              </a:solidFill>
            </a:endParaRPr>
          </a:p>
        </p:txBody>
      </p:sp>
      <p:sp>
        <p:nvSpPr>
          <p:cNvPr id="81932" name="Text Box 12"/>
          <p:cNvSpPr txBox="1">
            <a:spLocks noChangeArrowheads="1"/>
          </p:cNvSpPr>
          <p:nvPr/>
        </p:nvSpPr>
        <p:spPr bwMode="auto">
          <a:xfrm>
            <a:off x="762000" y="1295400"/>
            <a:ext cx="7847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 dirty="0" err="1">
                <a:latin typeface="Arial" pitchFamily="34" charset="0"/>
              </a:rPr>
              <a:t>Döllken</a:t>
            </a:r>
            <a:r>
              <a:rPr lang="de-DE" b="1" dirty="0">
                <a:latin typeface="Arial" pitchFamily="34" charset="0"/>
              </a:rPr>
              <a:t> Digital-Edge</a:t>
            </a:r>
            <a:r>
              <a:rPr lang="ru-RU" b="1" dirty="0">
                <a:latin typeface="Arial" pitchFamily="34" charset="0"/>
              </a:rPr>
              <a:t> – кромка с цифровой печатью</a:t>
            </a:r>
            <a:endParaRPr lang="de-DE" b="1" dirty="0">
              <a:latin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512" y="2204864"/>
            <a:ext cx="8626946" cy="3553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00" name="Text Box 4"/>
          <p:cNvSpPr txBox="1">
            <a:spLocks noChangeArrowheads="1"/>
          </p:cNvSpPr>
          <p:nvPr/>
        </p:nvSpPr>
        <p:spPr bwMode="auto">
          <a:xfrm>
            <a:off x="533400" y="2420888"/>
            <a:ext cx="8229600" cy="3083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35000"/>
              </a:lnSpc>
              <a:buFont typeface="Wingdings" pitchFamily="2" charset="2"/>
              <a:buChar char="§"/>
              <a:tabLst>
                <a:tab pos="190500" algn="l"/>
              </a:tabLst>
            </a:pPr>
            <a:r>
              <a:rPr lang="ru-RU" sz="16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292929"/>
                </a:solidFill>
                <a:latin typeface="Arial" pitchFamily="34" charset="0"/>
                <a:cs typeface="Times New Roman" pitchFamily="18" charset="0"/>
              </a:rPr>
              <a:t>Неограниченные возможности по дизайну кромочного материала</a:t>
            </a:r>
            <a:endParaRPr lang="de-DE" sz="1600" dirty="0">
              <a:solidFill>
                <a:schemeClr val="bg2"/>
              </a:solidFill>
              <a:latin typeface="Arial" pitchFamily="34" charset="0"/>
              <a:cs typeface="Times New Roman" pitchFamily="18" charset="0"/>
            </a:endParaRPr>
          </a:p>
          <a:p>
            <a:pPr>
              <a:lnSpc>
                <a:spcPct val="135000"/>
              </a:lnSpc>
              <a:buFont typeface="Wingdings" pitchFamily="2" charset="2"/>
              <a:buChar char="§"/>
              <a:tabLst>
                <a:tab pos="190500" algn="l"/>
              </a:tabLst>
            </a:pPr>
            <a:r>
              <a:rPr lang="de-DE" sz="1600" dirty="0">
                <a:solidFill>
                  <a:srgbClr val="292929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292929"/>
                </a:solidFill>
                <a:latin typeface="Arial" pitchFamily="34" charset="0"/>
                <a:cs typeface="Times New Roman" pitchFamily="18" charset="0"/>
              </a:rPr>
              <a:t>Высокое качество наносимого изображения</a:t>
            </a:r>
            <a:endParaRPr lang="de-DE" sz="1600" dirty="0">
              <a:solidFill>
                <a:srgbClr val="292929"/>
              </a:solidFill>
              <a:latin typeface="Arial" pitchFamily="34" charset="0"/>
              <a:cs typeface="Times New Roman" pitchFamily="18" charset="0"/>
            </a:endParaRPr>
          </a:p>
          <a:p>
            <a:pPr>
              <a:lnSpc>
                <a:spcPct val="135000"/>
              </a:lnSpc>
              <a:buFont typeface="Wingdings" pitchFamily="2" charset="2"/>
              <a:buChar char="§"/>
              <a:tabLst>
                <a:tab pos="190500" algn="l"/>
              </a:tabLst>
            </a:pPr>
            <a:r>
              <a:rPr lang="ru-RU" sz="1600" dirty="0">
                <a:solidFill>
                  <a:srgbClr val="292929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292929"/>
                </a:solidFill>
                <a:latin typeface="Arial" pitchFamily="34" charset="0"/>
                <a:cs typeface="Times New Roman" pitchFamily="18" charset="0"/>
              </a:rPr>
              <a:t>Любая основа </a:t>
            </a:r>
            <a:r>
              <a:rPr lang="de-DE" sz="1600" dirty="0" smtClean="0">
                <a:solidFill>
                  <a:srgbClr val="292929"/>
                </a:solidFill>
                <a:latin typeface="Arial" pitchFamily="34" charset="0"/>
                <a:cs typeface="Times New Roman" pitchFamily="18" charset="0"/>
              </a:rPr>
              <a:t>– </a:t>
            </a:r>
            <a:r>
              <a:rPr lang="ru-RU" sz="1600" dirty="0" smtClean="0">
                <a:solidFill>
                  <a:srgbClr val="FF0000"/>
                </a:solidFill>
                <a:latin typeface="Arial" pitchFamily="34" charset="0"/>
                <a:cs typeface="Times New Roman" pitchFamily="18" charset="0"/>
              </a:rPr>
              <a:t>печать на темной основе</a:t>
            </a:r>
          </a:p>
          <a:p>
            <a:pPr>
              <a:lnSpc>
                <a:spcPct val="135000"/>
              </a:lnSpc>
              <a:buFont typeface="Wingdings" pitchFamily="2" charset="2"/>
              <a:buChar char="§"/>
              <a:tabLst>
                <a:tab pos="190500" algn="l"/>
              </a:tabLst>
            </a:pPr>
            <a:r>
              <a:rPr lang="ru-RU" sz="1600" dirty="0" smtClean="0">
                <a:solidFill>
                  <a:srgbClr val="292929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292929"/>
                </a:solidFill>
                <a:latin typeface="Arial" pitchFamily="34" charset="0"/>
                <a:cs typeface="Times New Roman" pitchFamily="18" charset="0"/>
              </a:rPr>
              <a:t>Любое тиснение </a:t>
            </a:r>
            <a:r>
              <a:rPr lang="de-DE" sz="1600" dirty="0" smtClean="0">
                <a:solidFill>
                  <a:srgbClr val="292929"/>
                </a:solidFill>
                <a:latin typeface="Arial" pitchFamily="34" charset="0"/>
                <a:cs typeface="Times New Roman" pitchFamily="18" charset="0"/>
              </a:rPr>
              <a:t>– </a:t>
            </a:r>
            <a:r>
              <a:rPr lang="ru-RU" sz="1600" dirty="0" smtClean="0">
                <a:solidFill>
                  <a:srgbClr val="292929"/>
                </a:solidFill>
                <a:latin typeface="Arial" pitchFamily="34" charset="0"/>
                <a:cs typeface="Times New Roman" pitchFamily="18" charset="0"/>
              </a:rPr>
              <a:t>включая </a:t>
            </a:r>
            <a:r>
              <a:rPr lang="de-DE" sz="1600" dirty="0" smtClean="0">
                <a:solidFill>
                  <a:srgbClr val="292929"/>
                </a:solidFill>
                <a:latin typeface="Arial" pitchFamily="34" charset="0"/>
                <a:cs typeface="Times New Roman" pitchFamily="18" charset="0"/>
              </a:rPr>
              <a:t>„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срез пилы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“</a:t>
            </a:r>
            <a:endParaRPr lang="ru-RU" sz="1600" dirty="0" smtClean="0">
              <a:solidFill>
                <a:srgbClr val="292929"/>
              </a:solidFill>
              <a:latin typeface="Arial" pitchFamily="34" charset="0"/>
              <a:cs typeface="Times New Roman" pitchFamily="18" charset="0"/>
            </a:endParaRPr>
          </a:p>
          <a:p>
            <a:pPr>
              <a:lnSpc>
                <a:spcPct val="135000"/>
              </a:lnSpc>
              <a:buFont typeface="Wingdings" pitchFamily="2" charset="2"/>
              <a:buChar char="§"/>
              <a:tabLst>
                <a:tab pos="190500" algn="l"/>
              </a:tabLst>
            </a:pPr>
            <a:r>
              <a:rPr lang="ru-RU" sz="1600" dirty="0" smtClean="0">
                <a:solidFill>
                  <a:srgbClr val="292929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de-DE" sz="1600" dirty="0" smtClean="0">
                <a:solidFill>
                  <a:srgbClr val="292929"/>
                </a:solidFill>
                <a:latin typeface="Arial" pitchFamily="34" charset="0"/>
                <a:cs typeface="Times New Roman" pitchFamily="18" charset="0"/>
              </a:rPr>
              <a:t>C</a:t>
            </a:r>
            <a:r>
              <a:rPr lang="ru-RU" sz="1600" dirty="0" err="1" smtClean="0">
                <a:solidFill>
                  <a:srgbClr val="292929"/>
                </a:solidFill>
                <a:latin typeface="Arial" pitchFamily="34" charset="0"/>
                <a:cs typeface="Times New Roman" pitchFamily="18" charset="0"/>
              </a:rPr>
              <a:t>тепень</a:t>
            </a:r>
            <a:r>
              <a:rPr lang="ru-RU" sz="1600" dirty="0" smtClean="0">
                <a:solidFill>
                  <a:srgbClr val="292929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292929"/>
                </a:solidFill>
                <a:latin typeface="Arial" pitchFamily="34" charset="0"/>
                <a:cs typeface="Times New Roman" pitchFamily="18" charset="0"/>
              </a:rPr>
              <a:t>глянца </a:t>
            </a:r>
            <a:r>
              <a:rPr lang="de-DE" sz="1600" dirty="0" smtClean="0">
                <a:solidFill>
                  <a:srgbClr val="292929"/>
                </a:solidFill>
                <a:latin typeface="Arial" pitchFamily="34" charset="0"/>
                <a:cs typeface="Times New Roman" pitchFamily="18" charset="0"/>
              </a:rPr>
              <a:t>– </a:t>
            </a:r>
            <a:r>
              <a:rPr lang="ru-RU" sz="1600" dirty="0" smtClean="0">
                <a:solidFill>
                  <a:srgbClr val="292929"/>
                </a:solidFill>
                <a:latin typeface="Arial" pitchFamily="34" charset="0"/>
                <a:cs typeface="Times New Roman" pitchFamily="18" charset="0"/>
              </a:rPr>
              <a:t>от матовой до глянца 4 степени </a:t>
            </a:r>
            <a:endParaRPr lang="de-DE" sz="1600" dirty="0">
              <a:solidFill>
                <a:schemeClr val="bg2"/>
              </a:solidFill>
              <a:latin typeface="Arial" pitchFamily="34" charset="0"/>
              <a:cs typeface="Times New Roman" pitchFamily="18" charset="0"/>
            </a:endParaRPr>
          </a:p>
          <a:p>
            <a:pPr>
              <a:lnSpc>
                <a:spcPct val="135000"/>
              </a:lnSpc>
              <a:buFont typeface="Wingdings" pitchFamily="2" charset="2"/>
              <a:buChar char="§"/>
              <a:tabLst>
                <a:tab pos="190500" algn="l"/>
              </a:tabLst>
            </a:pPr>
            <a:r>
              <a:rPr lang="de-DE" sz="1600" dirty="0">
                <a:solidFill>
                  <a:srgbClr val="292929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292929"/>
                </a:solidFill>
                <a:latin typeface="Arial" pitchFamily="34" charset="0"/>
                <a:cs typeface="Times New Roman" pitchFamily="18" charset="0"/>
              </a:rPr>
              <a:t>Производство минимального количеств от 75 метров</a:t>
            </a:r>
          </a:p>
          <a:p>
            <a:pPr>
              <a:lnSpc>
                <a:spcPct val="135000"/>
              </a:lnSpc>
              <a:buFont typeface="Wingdings" pitchFamily="2" charset="2"/>
              <a:buChar char="§"/>
              <a:tabLst>
                <a:tab pos="190500" algn="l"/>
              </a:tabLst>
            </a:pPr>
            <a:r>
              <a:rPr lang="ru-RU" sz="1600" dirty="0" smtClean="0">
                <a:solidFill>
                  <a:srgbClr val="292929"/>
                </a:solidFill>
                <a:latin typeface="Arial" pitchFamily="34" charset="0"/>
                <a:cs typeface="Times New Roman" pitchFamily="18" charset="0"/>
              </a:rPr>
              <a:t> Материал </a:t>
            </a:r>
            <a:r>
              <a:rPr lang="de-DE" sz="1600" dirty="0" smtClean="0">
                <a:solidFill>
                  <a:srgbClr val="292929"/>
                </a:solidFill>
                <a:latin typeface="Arial" pitchFamily="34" charset="0"/>
                <a:cs typeface="Times New Roman" pitchFamily="18" charset="0"/>
              </a:rPr>
              <a:t>ABS</a:t>
            </a:r>
            <a:r>
              <a:rPr lang="ru-RU" sz="1600" dirty="0" smtClean="0">
                <a:solidFill>
                  <a:srgbClr val="292929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292929"/>
                </a:solidFill>
                <a:latin typeface="Arial" pitchFamily="34" charset="0"/>
                <a:cs typeface="Times New Roman" pitchFamily="18" charset="0"/>
              </a:rPr>
              <a:t>или </a:t>
            </a:r>
            <a:r>
              <a:rPr lang="de-DE" sz="1600" dirty="0" smtClean="0">
                <a:solidFill>
                  <a:srgbClr val="292929"/>
                </a:solidFill>
                <a:latin typeface="Arial" pitchFamily="34" charset="0"/>
                <a:cs typeface="Times New Roman" pitchFamily="18" charset="0"/>
              </a:rPr>
              <a:t>PP</a:t>
            </a:r>
            <a:endParaRPr lang="ru-RU" sz="1600" dirty="0" smtClean="0">
              <a:solidFill>
                <a:srgbClr val="292929"/>
              </a:solidFill>
              <a:latin typeface="Arial" pitchFamily="34" charset="0"/>
              <a:cs typeface="Times New Roman" pitchFamily="18" charset="0"/>
            </a:endParaRPr>
          </a:p>
          <a:p>
            <a:pPr>
              <a:lnSpc>
                <a:spcPct val="135000"/>
              </a:lnSpc>
              <a:buFont typeface="Wingdings" pitchFamily="2" charset="2"/>
              <a:buChar char="§"/>
              <a:tabLst>
                <a:tab pos="190500" algn="l"/>
              </a:tabLst>
            </a:pPr>
            <a:r>
              <a:rPr lang="ru-RU" sz="1600" dirty="0" smtClean="0">
                <a:solidFill>
                  <a:srgbClr val="292929"/>
                </a:solidFill>
                <a:latin typeface="Arial" pitchFamily="34" charset="0"/>
                <a:cs typeface="Times New Roman" pitchFamily="18" charset="0"/>
              </a:rPr>
              <a:t> Толщина кромка от 0,6 до 3 мм</a:t>
            </a:r>
          </a:p>
          <a:p>
            <a:pPr>
              <a:lnSpc>
                <a:spcPct val="135000"/>
              </a:lnSpc>
              <a:buFont typeface="Wingdings" pitchFamily="2" charset="2"/>
              <a:buChar char="§"/>
              <a:tabLst>
                <a:tab pos="190500" algn="l"/>
              </a:tabLst>
            </a:pPr>
            <a:r>
              <a:rPr lang="ru-RU" sz="1600" dirty="0" smtClean="0">
                <a:solidFill>
                  <a:srgbClr val="292929"/>
                </a:solidFill>
                <a:latin typeface="Arial" pitchFamily="34" charset="0"/>
                <a:cs typeface="Times New Roman" pitchFamily="18" charset="0"/>
              </a:rPr>
              <a:t> Максимальная ширина 65 мм</a:t>
            </a:r>
            <a:endParaRPr lang="de-DE" sz="1600" dirty="0">
              <a:solidFill>
                <a:srgbClr val="292929"/>
              </a:solidFill>
              <a:latin typeface="Arial" pitchFamily="34" charset="0"/>
              <a:cs typeface="Times New Roman" pitchFamily="18" charset="0"/>
            </a:endParaRPr>
          </a:p>
        </p:txBody>
      </p:sp>
      <p:pic>
        <p:nvPicPr>
          <p:cNvPr id="208914" name="Picture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5943600"/>
            <a:ext cx="1657350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762000" y="1295400"/>
            <a:ext cx="7847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 dirty="0" err="1">
                <a:latin typeface="Arial" pitchFamily="34" charset="0"/>
              </a:rPr>
              <a:t>Döllken</a:t>
            </a:r>
            <a:r>
              <a:rPr lang="de-DE" b="1" dirty="0">
                <a:latin typeface="Arial" pitchFamily="34" charset="0"/>
              </a:rPr>
              <a:t> Digital-Edge</a:t>
            </a:r>
            <a:r>
              <a:rPr lang="ru-RU" b="1" dirty="0">
                <a:latin typeface="Arial" pitchFamily="34" charset="0"/>
              </a:rPr>
              <a:t> – кромка с цифровой печатью</a:t>
            </a:r>
            <a:endParaRPr lang="de-DE" b="1" dirty="0">
              <a:latin typeface="Arial" pitchFamily="34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85800" y="1905000"/>
            <a:ext cx="6286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800" b="1" dirty="0" smtClean="0">
                <a:latin typeface="Arial" charset="0"/>
              </a:rPr>
              <a:t>Технологические возможности</a:t>
            </a:r>
            <a:endParaRPr lang="de-DE" sz="1800" b="1" i="1" dirty="0">
              <a:solidFill>
                <a:schemeClr val="bg2"/>
              </a:solidFill>
              <a:latin typeface="Arial" charset="0"/>
            </a:endParaRPr>
          </a:p>
        </p:txBody>
      </p:sp>
      <p:pic>
        <p:nvPicPr>
          <p:cNvPr id="7" name="Рисунок 6" descr="цифровая печать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93160" y="2996952"/>
            <a:ext cx="2828925" cy="2590800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00" name="Text Box 4"/>
          <p:cNvSpPr txBox="1">
            <a:spLocks noChangeArrowheads="1"/>
          </p:cNvSpPr>
          <p:nvPr/>
        </p:nvSpPr>
        <p:spPr bwMode="auto">
          <a:xfrm>
            <a:off x="560512" y="2708920"/>
            <a:ext cx="8229600" cy="1463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35000"/>
              </a:lnSpc>
              <a:buFont typeface="Wingdings" pitchFamily="2" charset="2"/>
              <a:buChar char="§"/>
              <a:tabLst>
                <a:tab pos="190500" algn="l"/>
              </a:tabLst>
            </a:pPr>
            <a:r>
              <a:rPr lang="ru-RU" sz="18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Arial" pitchFamily="34" charset="0"/>
                <a:cs typeface="Times New Roman" pitchFamily="18" charset="0"/>
              </a:rPr>
              <a:t>Носитель </a:t>
            </a:r>
            <a:r>
              <a:rPr lang="ru-RU" sz="1600" dirty="0" smtClean="0">
                <a:solidFill>
                  <a:srgbClr val="292929"/>
                </a:solidFill>
                <a:latin typeface="Arial" pitchFamily="34" charset="0"/>
                <a:cs typeface="Times New Roman" pitchFamily="18" charset="0"/>
              </a:rPr>
              <a:t>рекламной информация </a:t>
            </a:r>
            <a:r>
              <a:rPr lang="de-DE" sz="1600" dirty="0" smtClean="0">
                <a:solidFill>
                  <a:srgbClr val="292929"/>
                </a:solidFill>
                <a:latin typeface="Arial" pitchFamily="34" charset="0"/>
                <a:cs typeface="Times New Roman" pitchFamily="18" charset="0"/>
              </a:rPr>
              <a:t>(</a:t>
            </a:r>
            <a:r>
              <a:rPr lang="ru-RU" sz="1600" dirty="0" smtClean="0">
                <a:solidFill>
                  <a:srgbClr val="292929"/>
                </a:solidFill>
                <a:latin typeface="Arial" pitchFamily="34" charset="0"/>
                <a:cs typeface="Times New Roman" pitchFamily="18" charset="0"/>
              </a:rPr>
              <a:t>логотип, </a:t>
            </a:r>
            <a:r>
              <a:rPr lang="ru-RU" sz="1600" dirty="0" err="1" smtClean="0">
                <a:solidFill>
                  <a:srgbClr val="292929"/>
                </a:solidFill>
                <a:latin typeface="Arial" pitchFamily="34" charset="0"/>
                <a:cs typeface="Times New Roman" pitchFamily="18" charset="0"/>
              </a:rPr>
              <a:t>слоган</a:t>
            </a:r>
            <a:r>
              <a:rPr lang="ru-RU" sz="1600" dirty="0" smtClean="0">
                <a:solidFill>
                  <a:srgbClr val="292929"/>
                </a:solidFill>
                <a:latin typeface="Arial" pitchFamily="34" charset="0"/>
                <a:cs typeface="Times New Roman" pitchFamily="18" charset="0"/>
              </a:rPr>
              <a:t>)</a:t>
            </a:r>
            <a:endParaRPr lang="de-DE" sz="1600" dirty="0">
              <a:solidFill>
                <a:schemeClr val="bg2"/>
              </a:solidFill>
              <a:latin typeface="Arial" pitchFamily="34" charset="0"/>
              <a:cs typeface="Times New Roman" pitchFamily="18" charset="0"/>
            </a:endParaRPr>
          </a:p>
          <a:p>
            <a:pPr>
              <a:lnSpc>
                <a:spcPct val="135000"/>
              </a:lnSpc>
              <a:buFont typeface="Wingdings" pitchFamily="2" charset="2"/>
              <a:buChar char="§"/>
              <a:tabLst>
                <a:tab pos="190500" algn="l"/>
              </a:tabLst>
            </a:pPr>
            <a:r>
              <a:rPr lang="de-DE" sz="1600" dirty="0">
                <a:solidFill>
                  <a:srgbClr val="292929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292929"/>
                </a:solidFill>
                <a:latin typeface="Arial" pitchFamily="34" charset="0"/>
                <a:cs typeface="Times New Roman" pitchFamily="18" charset="0"/>
              </a:rPr>
              <a:t>Фотографическое изображение </a:t>
            </a:r>
            <a:endParaRPr lang="de-DE" sz="1600" dirty="0">
              <a:solidFill>
                <a:srgbClr val="292929"/>
              </a:solidFill>
              <a:latin typeface="Arial" pitchFamily="34" charset="0"/>
              <a:cs typeface="Times New Roman" pitchFamily="18" charset="0"/>
            </a:endParaRPr>
          </a:p>
          <a:p>
            <a:pPr>
              <a:lnSpc>
                <a:spcPct val="135000"/>
              </a:lnSpc>
              <a:buFont typeface="Wingdings" pitchFamily="2" charset="2"/>
              <a:buChar char="§"/>
              <a:tabLst>
                <a:tab pos="190500" algn="l"/>
              </a:tabLst>
            </a:pPr>
            <a:r>
              <a:rPr lang="ru-RU" sz="1600" dirty="0" smtClean="0">
                <a:solidFill>
                  <a:srgbClr val="292929"/>
                </a:solidFill>
                <a:latin typeface="Arial" pitchFamily="34" charset="0"/>
                <a:cs typeface="Times New Roman" pitchFamily="18" charset="0"/>
              </a:rPr>
              <a:t> Декор поверхности плиты, </a:t>
            </a:r>
            <a:r>
              <a:rPr lang="de-DE" sz="1600" dirty="0" smtClean="0">
                <a:solidFill>
                  <a:srgbClr val="292929"/>
                </a:solidFill>
                <a:latin typeface="Arial" pitchFamily="34" charset="0"/>
                <a:cs typeface="Times New Roman" pitchFamily="18" charset="0"/>
              </a:rPr>
              <a:t>HPL / CPL</a:t>
            </a:r>
            <a:endParaRPr lang="ru-RU" sz="1600" dirty="0" smtClean="0">
              <a:solidFill>
                <a:srgbClr val="292929"/>
              </a:solidFill>
              <a:latin typeface="Arial" pitchFamily="34" charset="0"/>
              <a:cs typeface="Times New Roman" pitchFamily="18" charset="0"/>
            </a:endParaRPr>
          </a:p>
          <a:p>
            <a:pPr>
              <a:lnSpc>
                <a:spcPct val="135000"/>
              </a:lnSpc>
              <a:buFont typeface="Wingdings" pitchFamily="2" charset="2"/>
              <a:buChar char="§"/>
              <a:tabLst>
                <a:tab pos="190500" algn="l"/>
              </a:tabLst>
            </a:pPr>
            <a:r>
              <a:rPr lang="ru-RU" sz="1600" dirty="0" smtClean="0">
                <a:solidFill>
                  <a:srgbClr val="292929"/>
                </a:solidFill>
                <a:latin typeface="Arial" pitchFamily="34" charset="0"/>
                <a:cs typeface="Times New Roman" pitchFamily="18" charset="0"/>
              </a:rPr>
              <a:t> Фантазийные декоры</a:t>
            </a:r>
          </a:p>
        </p:txBody>
      </p:sp>
      <p:pic>
        <p:nvPicPr>
          <p:cNvPr id="208914" name="Picture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5943600"/>
            <a:ext cx="1657350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X:\Daten\Marketing\Digital-Edge\Produktfotografie\Kindermöbelstück\Schreibtisch_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13240" y="2780928"/>
            <a:ext cx="2082800" cy="2894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762000" y="1295400"/>
            <a:ext cx="7847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 dirty="0" err="1">
                <a:latin typeface="Arial" pitchFamily="34" charset="0"/>
              </a:rPr>
              <a:t>Döllken</a:t>
            </a:r>
            <a:r>
              <a:rPr lang="de-DE" b="1" dirty="0">
                <a:latin typeface="Arial" pitchFamily="34" charset="0"/>
              </a:rPr>
              <a:t> Digital-Edge</a:t>
            </a:r>
            <a:r>
              <a:rPr lang="ru-RU" b="1" dirty="0">
                <a:latin typeface="Arial" pitchFamily="34" charset="0"/>
              </a:rPr>
              <a:t> – кромка с цифровой печатью</a:t>
            </a:r>
            <a:endParaRPr lang="de-DE" b="1" dirty="0">
              <a:latin typeface="Arial" pitchFamily="34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85800" y="1905000"/>
            <a:ext cx="6286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800" b="1" dirty="0" smtClean="0">
                <a:latin typeface="Arial" charset="0"/>
              </a:rPr>
              <a:t>Возможности использования</a:t>
            </a:r>
            <a:endParaRPr lang="de-DE" sz="1800" b="1" i="1" dirty="0">
              <a:solidFill>
                <a:schemeClr val="bg2"/>
              </a:solidFill>
              <a:latin typeface="Arial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9" name="Text Box 3"/>
          <p:cNvSpPr txBox="1">
            <a:spLocks noChangeArrowheads="1"/>
          </p:cNvSpPr>
          <p:nvPr/>
        </p:nvSpPr>
        <p:spPr bwMode="auto">
          <a:xfrm>
            <a:off x="609600" y="2057400"/>
            <a:ext cx="4572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600" b="1" dirty="0" smtClean="0">
                <a:latin typeface="Arial" pitchFamily="34" charset="0"/>
              </a:rPr>
              <a:t>Возможности применения:</a:t>
            </a:r>
            <a:endParaRPr lang="de-DE" sz="1600" b="1" i="1" dirty="0">
              <a:solidFill>
                <a:schemeClr val="bg2"/>
              </a:solidFill>
              <a:latin typeface="Arial" pitchFamily="34" charset="0"/>
            </a:endParaRPr>
          </a:p>
        </p:txBody>
      </p:sp>
      <p:sp>
        <p:nvSpPr>
          <p:cNvPr id="208900" name="Text Box 4"/>
          <p:cNvSpPr txBox="1">
            <a:spLocks noChangeArrowheads="1"/>
          </p:cNvSpPr>
          <p:nvPr/>
        </p:nvSpPr>
        <p:spPr bwMode="auto">
          <a:xfrm>
            <a:off x="533400" y="2514600"/>
            <a:ext cx="8229600" cy="142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35000"/>
              </a:lnSpc>
              <a:buFont typeface="Wingdings" pitchFamily="2" charset="2"/>
              <a:buChar char="§"/>
              <a:tabLst>
                <a:tab pos="190500" algn="l"/>
              </a:tabLst>
            </a:pPr>
            <a:r>
              <a:rPr lang="ru-RU" sz="16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Индивидуальный дизайн интерьеров</a:t>
            </a:r>
          </a:p>
          <a:p>
            <a:pPr>
              <a:lnSpc>
                <a:spcPct val="135000"/>
              </a:lnSpc>
              <a:buFont typeface="Wingdings" pitchFamily="2" charset="2"/>
              <a:buChar char="§"/>
              <a:tabLst>
                <a:tab pos="190500" algn="l"/>
              </a:tabLst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 Коммерческие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торговые помещения</a:t>
            </a:r>
            <a:endParaRPr lang="de-DE" sz="16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35000"/>
              </a:lnSpc>
              <a:buFont typeface="Wingdings" pitchFamily="2" charset="2"/>
              <a:buChar char="§"/>
              <a:tabLst>
                <a:tab pos="190500" algn="l"/>
              </a:tabLst>
            </a:pPr>
            <a:r>
              <a:rPr lang="de-DE" sz="1600" dirty="0">
                <a:solidFill>
                  <a:srgbClr val="29292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solidFill>
                  <a:srgbClr val="292929"/>
                </a:solidFill>
                <a:latin typeface="Arial" pitchFamily="34" charset="0"/>
                <a:cs typeface="Arial" pitchFamily="34" charset="0"/>
              </a:rPr>
              <a:t>Обработка столешниц</a:t>
            </a:r>
            <a:endParaRPr lang="de-DE" sz="1600" dirty="0">
              <a:solidFill>
                <a:srgbClr val="292929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35000"/>
              </a:lnSpc>
              <a:buFont typeface="Wingdings" pitchFamily="2" charset="2"/>
              <a:buChar char="§"/>
              <a:tabLst>
                <a:tab pos="190500" algn="l"/>
              </a:tabLst>
            </a:pPr>
            <a:r>
              <a:rPr lang="ru-RU" sz="1600" dirty="0">
                <a:solidFill>
                  <a:srgbClr val="29292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solidFill>
                  <a:srgbClr val="292929"/>
                </a:solidFill>
                <a:latin typeface="Arial" pitchFamily="34" charset="0"/>
                <a:cs typeface="Arial" pitchFamily="34" charset="0"/>
              </a:rPr>
              <a:t>Изготовление пробных </a:t>
            </a:r>
            <a:r>
              <a:rPr lang="ru-RU" sz="1600" dirty="0" smtClean="0">
                <a:solidFill>
                  <a:srgbClr val="292929"/>
                </a:solidFill>
                <a:latin typeface="Arial" pitchFamily="34" charset="0"/>
                <a:cs typeface="Arial" pitchFamily="34" charset="0"/>
              </a:rPr>
              <a:t>партий </a:t>
            </a:r>
            <a:r>
              <a:rPr lang="ru-RU" sz="1600" dirty="0" smtClean="0">
                <a:solidFill>
                  <a:srgbClr val="292929"/>
                </a:solidFill>
                <a:latin typeface="Arial" pitchFamily="34" charset="0"/>
                <a:cs typeface="Arial" pitchFamily="34" charset="0"/>
              </a:rPr>
              <a:t>мебели</a:t>
            </a:r>
            <a:endParaRPr lang="de-DE" sz="1600" dirty="0" smtClean="0">
              <a:solidFill>
                <a:srgbClr val="29292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8914" name="Picture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5943600"/>
            <a:ext cx="1657350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X:\Daten\Marketing\Digital-Edge\Produktfotografie\Flensburger\Flens_Stehtisc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3160" y="2492896"/>
            <a:ext cx="2696295" cy="3167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762000" y="1295400"/>
            <a:ext cx="7847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 dirty="0" err="1">
                <a:latin typeface="Arial" pitchFamily="34" charset="0"/>
              </a:rPr>
              <a:t>Döllken</a:t>
            </a:r>
            <a:r>
              <a:rPr lang="de-DE" b="1" dirty="0">
                <a:latin typeface="Arial" pitchFamily="34" charset="0"/>
              </a:rPr>
              <a:t> Digital-Edge</a:t>
            </a:r>
            <a:r>
              <a:rPr lang="ru-RU" b="1" dirty="0">
                <a:latin typeface="Arial" pitchFamily="34" charset="0"/>
              </a:rPr>
              <a:t> – кромка с цифровой печатью</a:t>
            </a:r>
            <a:endParaRPr lang="de-DE" b="1" dirty="0">
              <a:latin typeface="Arial" pitchFamily="34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F6FD0-0F2E-4D11-999F-14ED69B853B8}" type="slidenum">
              <a:rPr lang="de-DE"/>
              <a:pPr/>
              <a:t>15</a:t>
            </a:fld>
            <a:endParaRPr lang="de-DE"/>
          </a:p>
        </p:txBody>
      </p:sp>
      <p:pic>
        <p:nvPicPr>
          <p:cNvPr id="289802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5943600"/>
            <a:ext cx="1657350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3086" y="2708920"/>
            <a:ext cx="2340000" cy="2910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509743-24P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56856" y="2708920"/>
            <a:ext cx="2340000" cy="2908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762000" y="1295400"/>
            <a:ext cx="7847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 dirty="0" err="1">
                <a:latin typeface="Arial" pitchFamily="34" charset="0"/>
              </a:rPr>
              <a:t>Döllken</a:t>
            </a:r>
            <a:r>
              <a:rPr lang="de-DE" b="1" dirty="0">
                <a:latin typeface="Arial" pitchFamily="34" charset="0"/>
              </a:rPr>
              <a:t> Digital-Edge</a:t>
            </a:r>
            <a:r>
              <a:rPr lang="ru-RU" b="1" dirty="0">
                <a:latin typeface="Arial" pitchFamily="34" charset="0"/>
              </a:rPr>
              <a:t> – кромка с цифровой печатью</a:t>
            </a:r>
            <a:endParaRPr lang="de-DE" b="1" dirty="0">
              <a:latin typeface="Arial" pitchFamily="34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609600" y="2057400"/>
            <a:ext cx="787179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rial" pitchFamily="34" charset="0"/>
              </a:rPr>
              <a:t>Примеры цифровой печати </a:t>
            </a:r>
            <a:r>
              <a:rPr lang="de-DE" sz="1600" b="1" dirty="0" smtClean="0">
                <a:latin typeface="Arial" pitchFamily="34" charset="0"/>
              </a:rPr>
              <a:t>– </a:t>
            </a:r>
            <a:r>
              <a:rPr lang="ru-RU" sz="1600" b="1" dirty="0" smtClean="0">
                <a:latin typeface="Arial" pitchFamily="34" charset="0"/>
              </a:rPr>
              <a:t>коллекция </a:t>
            </a:r>
            <a:r>
              <a:rPr lang="de-DE" sz="1600" b="1" dirty="0" err="1" smtClean="0">
                <a:latin typeface="Arial" pitchFamily="34" charset="0"/>
              </a:rPr>
              <a:t>Resopal</a:t>
            </a:r>
            <a:endParaRPr lang="de-DE" sz="1600" b="1" i="1" dirty="0">
              <a:solidFill>
                <a:schemeClr val="bg2"/>
              </a:solidFill>
              <a:latin typeface="Arial" pitchFamily="34" charset="0"/>
            </a:endParaRPr>
          </a:p>
        </p:txBody>
      </p:sp>
      <p:pic>
        <p:nvPicPr>
          <p:cNvPr id="14" name="Picture 1031" descr="509743-25P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09184" y="2708920"/>
            <a:ext cx="2315511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802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5943600"/>
            <a:ext cx="1657350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Resopal_Pannello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8544" y="2636912"/>
            <a:ext cx="5184576" cy="3063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762000" y="1295400"/>
            <a:ext cx="7847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 dirty="0" err="1">
                <a:latin typeface="Arial" pitchFamily="34" charset="0"/>
              </a:rPr>
              <a:t>Döllken</a:t>
            </a:r>
            <a:r>
              <a:rPr lang="de-DE" b="1" dirty="0">
                <a:latin typeface="Arial" pitchFamily="34" charset="0"/>
              </a:rPr>
              <a:t> Digital-Edge</a:t>
            </a:r>
            <a:r>
              <a:rPr lang="ru-RU" b="1" dirty="0">
                <a:latin typeface="Arial" pitchFamily="34" charset="0"/>
              </a:rPr>
              <a:t> – кромка с цифровой печатью</a:t>
            </a:r>
            <a:endParaRPr lang="de-DE" b="1" dirty="0">
              <a:latin typeface="Arial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609600" y="2057400"/>
            <a:ext cx="787179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rial" pitchFamily="34" charset="0"/>
              </a:rPr>
              <a:t>Примеры цифровой печати </a:t>
            </a:r>
            <a:r>
              <a:rPr lang="de-DE" sz="1600" b="1" dirty="0" smtClean="0">
                <a:latin typeface="Arial" pitchFamily="34" charset="0"/>
              </a:rPr>
              <a:t>– </a:t>
            </a:r>
            <a:r>
              <a:rPr lang="ru-RU" sz="1600" b="1" dirty="0" smtClean="0">
                <a:latin typeface="Arial" pitchFamily="34" charset="0"/>
              </a:rPr>
              <a:t>коллекция </a:t>
            </a:r>
            <a:r>
              <a:rPr lang="de-DE" sz="1600" b="1" dirty="0" err="1" smtClean="0">
                <a:latin typeface="Arial" pitchFamily="34" charset="0"/>
              </a:rPr>
              <a:t>Resopal</a:t>
            </a:r>
            <a:endParaRPr lang="de-DE" sz="1600" b="1" i="1" dirty="0">
              <a:solidFill>
                <a:schemeClr val="bg2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802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5943600"/>
            <a:ext cx="1657350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762000" y="1295400"/>
            <a:ext cx="7847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 dirty="0" err="1">
                <a:latin typeface="Arial" pitchFamily="34" charset="0"/>
              </a:rPr>
              <a:t>Döllken</a:t>
            </a:r>
            <a:r>
              <a:rPr lang="de-DE" b="1" dirty="0">
                <a:latin typeface="Arial" pitchFamily="34" charset="0"/>
              </a:rPr>
              <a:t> Digital-Edge</a:t>
            </a:r>
            <a:r>
              <a:rPr lang="ru-RU" b="1" dirty="0">
                <a:latin typeface="Arial" pitchFamily="34" charset="0"/>
              </a:rPr>
              <a:t> – кромка с цифровой печатью</a:t>
            </a:r>
            <a:endParaRPr lang="de-DE" b="1" dirty="0">
              <a:latin typeface="Arial" pitchFamily="34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609600" y="2057400"/>
            <a:ext cx="787179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rial" pitchFamily="34" charset="0"/>
              </a:rPr>
              <a:t>Примеры цифровой печати </a:t>
            </a:r>
            <a:r>
              <a:rPr lang="de-DE" sz="1600" b="1" dirty="0" smtClean="0">
                <a:latin typeface="Arial" pitchFamily="34" charset="0"/>
              </a:rPr>
              <a:t>– </a:t>
            </a:r>
            <a:r>
              <a:rPr lang="ru-RU" sz="1600" b="1" dirty="0" smtClean="0">
                <a:latin typeface="Arial" pitchFamily="34" charset="0"/>
              </a:rPr>
              <a:t>коллекция </a:t>
            </a:r>
            <a:r>
              <a:rPr lang="de-DE" sz="1600" b="1" dirty="0" err="1" smtClean="0">
                <a:latin typeface="Arial" pitchFamily="34" charset="0"/>
              </a:rPr>
              <a:t>Lamigraf</a:t>
            </a:r>
            <a:endParaRPr lang="de-DE" sz="1600" b="1" i="1" dirty="0">
              <a:solidFill>
                <a:schemeClr val="bg2"/>
              </a:solidFill>
              <a:latin typeface="Arial" pitchFamily="34" charset="0"/>
            </a:endParaRPr>
          </a:p>
        </p:txBody>
      </p:sp>
      <p:pic>
        <p:nvPicPr>
          <p:cNvPr id="11" name="Рисунок 10" descr="Digital Ed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93160" y="2204864"/>
            <a:ext cx="2736064" cy="3648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533400" y="2514600"/>
            <a:ext cx="8229600" cy="1053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35000"/>
              </a:lnSpc>
              <a:buFont typeface="Wingdings" pitchFamily="2" charset="2"/>
              <a:buChar char="§"/>
              <a:tabLst>
                <a:tab pos="190500" algn="l"/>
              </a:tabLst>
            </a:pPr>
            <a:r>
              <a:rPr lang="ru-RU" sz="16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Кромка 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Digital Edge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35000"/>
              </a:lnSpc>
              <a:buFont typeface="Wingdings" pitchFamily="2" charset="2"/>
              <a:buChar char="§"/>
              <a:tabLst>
                <a:tab pos="190500" algn="l"/>
              </a:tabLst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 Тиснение срез пилы</a:t>
            </a:r>
            <a:endParaRPr lang="de-DE" sz="16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35000"/>
              </a:lnSpc>
              <a:buFont typeface="Wingdings" pitchFamily="2" charset="2"/>
              <a:buChar char="§"/>
              <a:tabLst>
                <a:tab pos="190500" algn="l"/>
              </a:tabLst>
            </a:pPr>
            <a:r>
              <a:rPr lang="de-DE" sz="1600" dirty="0">
                <a:solidFill>
                  <a:srgbClr val="29292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solidFill>
                  <a:srgbClr val="292929"/>
                </a:solidFill>
                <a:latin typeface="Arial" pitchFamily="34" charset="0"/>
                <a:cs typeface="Arial" pitchFamily="34" charset="0"/>
              </a:rPr>
              <a:t>100% идентичность поверхности</a:t>
            </a:r>
            <a:endParaRPr lang="de-DE" sz="1600" dirty="0">
              <a:solidFill>
                <a:srgbClr val="292929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802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5943600"/>
            <a:ext cx="1657350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762000" y="1295400"/>
            <a:ext cx="7847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 dirty="0" err="1">
                <a:latin typeface="Arial" pitchFamily="34" charset="0"/>
              </a:rPr>
              <a:t>Döllken</a:t>
            </a:r>
            <a:r>
              <a:rPr lang="de-DE" b="1" dirty="0">
                <a:latin typeface="Arial" pitchFamily="34" charset="0"/>
              </a:rPr>
              <a:t> Digital-Edge</a:t>
            </a:r>
            <a:r>
              <a:rPr lang="ru-RU" b="1" dirty="0">
                <a:latin typeface="Arial" pitchFamily="34" charset="0"/>
              </a:rPr>
              <a:t> – кромка с цифровой печатью</a:t>
            </a:r>
            <a:endParaRPr lang="de-DE" b="1" dirty="0">
              <a:latin typeface="Arial" pitchFamily="34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609600" y="2057400"/>
            <a:ext cx="787179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rial" pitchFamily="34" charset="0"/>
              </a:rPr>
              <a:t>Примеры цифровой печати </a:t>
            </a:r>
            <a:r>
              <a:rPr lang="de-DE" sz="1600" b="1" dirty="0" smtClean="0">
                <a:latin typeface="Arial" pitchFamily="34" charset="0"/>
              </a:rPr>
              <a:t>– </a:t>
            </a:r>
            <a:r>
              <a:rPr lang="ru-RU" sz="1600" b="1" dirty="0" smtClean="0">
                <a:latin typeface="Arial" pitchFamily="34" charset="0"/>
              </a:rPr>
              <a:t>коллекция </a:t>
            </a:r>
            <a:r>
              <a:rPr lang="de-DE" sz="1600" b="1" dirty="0" smtClean="0">
                <a:latin typeface="Arial" pitchFamily="34" charset="0"/>
              </a:rPr>
              <a:t>Niemann</a:t>
            </a:r>
            <a:endParaRPr lang="de-DE" sz="1600" b="1" i="1" dirty="0">
              <a:solidFill>
                <a:schemeClr val="bg2"/>
              </a:solidFill>
              <a:latin typeface="Arial" pitchFamily="34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533400" y="2514600"/>
            <a:ext cx="8229600" cy="142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35000"/>
              </a:lnSpc>
              <a:buFont typeface="Wingdings" pitchFamily="2" charset="2"/>
              <a:buChar char="§"/>
              <a:tabLst>
                <a:tab pos="190500" algn="l"/>
              </a:tabLst>
            </a:pPr>
            <a:r>
              <a:rPr lang="ru-RU" sz="1600" dirty="0" smtClean="0">
                <a:latin typeface="Arial" pitchFamily="34" charset="0"/>
                <a:cs typeface="Times New Roman" pitchFamily="18" charset="0"/>
              </a:rPr>
              <a:t> Панели цифровая печать. </a:t>
            </a:r>
          </a:p>
          <a:p>
            <a:pPr>
              <a:lnSpc>
                <a:spcPct val="135000"/>
              </a:lnSpc>
              <a:buFont typeface="Wingdings" pitchFamily="2" charset="2"/>
              <a:buChar char="§"/>
              <a:tabLst>
                <a:tab pos="190500" algn="l"/>
              </a:tabLst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 Кромка 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Digital Edge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35000"/>
              </a:lnSpc>
              <a:buFont typeface="Wingdings" pitchFamily="2" charset="2"/>
              <a:buChar char="§"/>
              <a:tabLst>
                <a:tab pos="190500" algn="l"/>
              </a:tabLst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 Поверхность глянец степень 4</a:t>
            </a:r>
            <a:endParaRPr lang="de-DE" sz="16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35000"/>
              </a:lnSpc>
              <a:buFont typeface="Wingdings" pitchFamily="2" charset="2"/>
              <a:buChar char="§"/>
              <a:tabLst>
                <a:tab pos="190500" algn="l"/>
              </a:tabLst>
            </a:pPr>
            <a:r>
              <a:rPr lang="de-DE" sz="1600" dirty="0">
                <a:solidFill>
                  <a:srgbClr val="29292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solidFill>
                  <a:srgbClr val="292929"/>
                </a:solidFill>
                <a:latin typeface="Arial" pitchFamily="34" charset="0"/>
                <a:cs typeface="Arial" pitchFamily="34" charset="0"/>
              </a:rPr>
              <a:t>100% идентичность поверхности</a:t>
            </a:r>
            <a:endParaRPr lang="de-DE" sz="1600" dirty="0">
              <a:solidFill>
                <a:srgbClr val="29292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Nieman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57056" y="2924944"/>
            <a:ext cx="3640678" cy="2638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DD_10N8_Canadianwoo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2520" y="2132856"/>
            <a:ext cx="8640000" cy="714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DD_39N2_Beac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2520" y="2924944"/>
            <a:ext cx="8640960" cy="480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 descr="DD_43N0_Ocea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2520" y="3573016"/>
            <a:ext cx="8640000" cy="880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5943600"/>
            <a:ext cx="1657350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762000" y="1295400"/>
            <a:ext cx="7847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 dirty="0" err="1">
                <a:latin typeface="Arial" pitchFamily="34" charset="0"/>
              </a:rPr>
              <a:t>Döllken</a:t>
            </a:r>
            <a:r>
              <a:rPr lang="de-DE" b="1" dirty="0">
                <a:latin typeface="Arial" pitchFamily="34" charset="0"/>
              </a:rPr>
              <a:t> Digital-Edge</a:t>
            </a:r>
            <a:r>
              <a:rPr lang="ru-RU" b="1" dirty="0">
                <a:latin typeface="Arial" pitchFamily="34" charset="0"/>
              </a:rPr>
              <a:t> – кромка с цифровой печатью</a:t>
            </a:r>
            <a:endParaRPr lang="de-DE" b="1" dirty="0">
              <a:latin typeface="Arial" pitchFamily="34" charset="0"/>
            </a:endParaRPr>
          </a:p>
        </p:txBody>
      </p:sp>
      <p:pic>
        <p:nvPicPr>
          <p:cNvPr id="10" name="Рисунок 9" descr="DD_43N3_CorrugateIro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2520" y="4653139"/>
            <a:ext cx="8640000" cy="52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ext Box 2050"/>
          <p:cNvSpPr txBox="1">
            <a:spLocks noChangeArrowheads="1"/>
          </p:cNvSpPr>
          <p:nvPr/>
        </p:nvSpPr>
        <p:spPr bwMode="auto">
          <a:xfrm>
            <a:off x="714375" y="1905000"/>
            <a:ext cx="7391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800" b="1" dirty="0" smtClean="0">
                <a:latin typeface="Arial" charset="0"/>
              </a:rPr>
              <a:t>Идея </a:t>
            </a:r>
            <a:r>
              <a:rPr lang="ru-RU" sz="1800" b="1" dirty="0" smtClean="0">
                <a:latin typeface="Arial" charset="0"/>
              </a:rPr>
              <a:t>разработки</a:t>
            </a:r>
            <a:r>
              <a:rPr lang="de-DE" sz="1800" b="1" dirty="0" smtClean="0">
                <a:latin typeface="Arial" charset="0"/>
              </a:rPr>
              <a:t> Fusion Edge</a:t>
            </a:r>
            <a:endParaRPr lang="de-DE" sz="1800" b="1" dirty="0">
              <a:latin typeface="Arial" charset="0"/>
            </a:endParaRPr>
          </a:p>
        </p:txBody>
      </p:sp>
      <p:sp>
        <p:nvSpPr>
          <p:cNvPr id="154627" name="Text Box 2051"/>
          <p:cNvSpPr txBox="1">
            <a:spLocks noChangeArrowheads="1"/>
          </p:cNvSpPr>
          <p:nvPr/>
        </p:nvSpPr>
        <p:spPr bwMode="auto">
          <a:xfrm>
            <a:off x="632520" y="2348880"/>
            <a:ext cx="8305800" cy="265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  <a:tabLst>
                <a:tab pos="190500" algn="l"/>
              </a:tabLst>
            </a:pPr>
            <a:r>
              <a:rPr lang="de-DE" sz="1600" dirty="0">
                <a:solidFill>
                  <a:srgbClr val="292929"/>
                </a:solidFill>
                <a:latin typeface="Arial" charset="0"/>
              </a:rPr>
              <a:t> </a:t>
            </a: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Уход от традиционной технологии с использованием клея расплава</a:t>
            </a:r>
            <a:endParaRPr lang="de-DE" sz="1600" dirty="0">
              <a:solidFill>
                <a:srgbClr val="292929"/>
              </a:solidFill>
              <a:latin typeface="Arial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§"/>
              <a:tabLst>
                <a:tab pos="190500" algn="l"/>
              </a:tabLst>
            </a:pPr>
            <a:r>
              <a:rPr lang="de-DE" sz="1600" dirty="0">
                <a:solidFill>
                  <a:srgbClr val="292929"/>
                </a:solidFill>
                <a:latin typeface="Arial" charset="0"/>
              </a:rPr>
              <a:t> </a:t>
            </a: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Плавление соединяемых поверхностей лазерным лучом</a:t>
            </a:r>
            <a:endParaRPr lang="de-DE" sz="1600" dirty="0">
              <a:solidFill>
                <a:srgbClr val="292929"/>
              </a:solidFill>
              <a:latin typeface="Arial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§"/>
              <a:tabLst>
                <a:tab pos="190500" algn="l"/>
              </a:tabLst>
            </a:pPr>
            <a:r>
              <a:rPr lang="de-DE" sz="1600" dirty="0" smtClean="0">
                <a:solidFill>
                  <a:srgbClr val="292929"/>
                </a:solidFill>
                <a:latin typeface="Arial" charset="0"/>
              </a:rPr>
              <a:t> </a:t>
            </a: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Совершенствование процесса</a:t>
            </a:r>
            <a:endParaRPr lang="de-DE" sz="1600" dirty="0">
              <a:solidFill>
                <a:srgbClr val="292929"/>
              </a:solidFill>
              <a:latin typeface="Arial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§"/>
              <a:tabLst>
                <a:tab pos="190500" algn="l"/>
              </a:tabLst>
            </a:pPr>
            <a:r>
              <a:rPr lang="de-DE" sz="1600" dirty="0">
                <a:solidFill>
                  <a:srgbClr val="292929"/>
                </a:solidFill>
                <a:latin typeface="Arial" charset="0"/>
              </a:rPr>
              <a:t> </a:t>
            </a: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Идеальная оптика детали</a:t>
            </a:r>
            <a:endParaRPr lang="de-DE" sz="1600" dirty="0">
              <a:solidFill>
                <a:srgbClr val="292929"/>
              </a:solidFill>
              <a:latin typeface="Arial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§"/>
              <a:tabLst>
                <a:tab pos="190500" algn="l"/>
              </a:tabLst>
            </a:pPr>
            <a:r>
              <a:rPr lang="de-DE" sz="1600" dirty="0">
                <a:solidFill>
                  <a:srgbClr val="292929"/>
                </a:solidFill>
                <a:latin typeface="Arial" charset="0"/>
              </a:rPr>
              <a:t> </a:t>
            </a: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Экономически обоснованное решение</a:t>
            </a:r>
            <a:endParaRPr lang="de-DE" sz="1600" dirty="0">
              <a:solidFill>
                <a:srgbClr val="292929"/>
              </a:solidFill>
              <a:latin typeface="Arial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§"/>
              <a:tabLst>
                <a:tab pos="190500" algn="l"/>
              </a:tabLst>
            </a:pPr>
            <a:r>
              <a:rPr lang="de-DE" sz="1600" dirty="0">
                <a:solidFill>
                  <a:srgbClr val="292929"/>
                </a:solidFill>
                <a:latin typeface="Arial" charset="0"/>
              </a:rPr>
              <a:t> </a:t>
            </a:r>
            <a:r>
              <a:rPr lang="ru-RU" sz="1600" dirty="0" smtClean="0">
                <a:solidFill>
                  <a:srgbClr val="FF0000"/>
                </a:solidFill>
                <a:latin typeface="Arial" charset="0"/>
              </a:rPr>
              <a:t>Создание новой революционной технологии</a:t>
            </a:r>
            <a:endParaRPr lang="de-DE" sz="1600" dirty="0">
              <a:solidFill>
                <a:srgbClr val="FF0000"/>
              </a:solidFill>
              <a:latin typeface="Arial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§"/>
              <a:tabLst>
                <a:tab pos="190500" algn="l"/>
              </a:tabLst>
            </a:pPr>
            <a:endParaRPr lang="de-DE" sz="1600" dirty="0">
              <a:solidFill>
                <a:srgbClr val="292929"/>
              </a:solidFill>
              <a:latin typeface="Arial" charset="0"/>
            </a:endParaRPr>
          </a:p>
        </p:txBody>
      </p:sp>
      <p:pic>
        <p:nvPicPr>
          <p:cNvPr id="154628" name="video7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5049" y="3356992"/>
            <a:ext cx="3854609" cy="2628000"/>
          </a:xfrm>
          <a:prstGeom prst="rect">
            <a:avLst/>
          </a:prstGeom>
          <a:noFill/>
        </p:spPr>
      </p:pic>
      <p:sp>
        <p:nvSpPr>
          <p:cNvPr id="154631" name="Text Box 2055"/>
          <p:cNvSpPr txBox="1">
            <a:spLocks noChangeArrowheads="1"/>
          </p:cNvSpPr>
          <p:nvPr/>
        </p:nvSpPr>
        <p:spPr bwMode="auto">
          <a:xfrm>
            <a:off x="557507" y="1293813"/>
            <a:ext cx="88687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Arial" charset="0"/>
              </a:rPr>
              <a:t>Лазерная технология нанесения кромочных материалов</a:t>
            </a:r>
            <a:endParaRPr lang="de-DE" b="1" dirty="0">
              <a:latin typeface="Arial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5943600"/>
            <a:ext cx="1657350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D_32N8_Schraube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2520" y="2199652"/>
            <a:ext cx="8640960" cy="625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DD_35N7_Chocolat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2520" y="2924944"/>
            <a:ext cx="8640960" cy="543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DD_70N9_Zebra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2520" y="3645024"/>
            <a:ext cx="8640960" cy="560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762000" y="1295400"/>
            <a:ext cx="7847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 dirty="0" err="1">
                <a:latin typeface="Arial" pitchFamily="34" charset="0"/>
              </a:rPr>
              <a:t>Döllken</a:t>
            </a:r>
            <a:r>
              <a:rPr lang="de-DE" b="1" dirty="0">
                <a:latin typeface="Arial" pitchFamily="34" charset="0"/>
              </a:rPr>
              <a:t> Digital-Edge</a:t>
            </a:r>
            <a:r>
              <a:rPr lang="ru-RU" b="1" dirty="0">
                <a:latin typeface="Arial" pitchFamily="34" charset="0"/>
              </a:rPr>
              <a:t> – кромка с цифровой печатью</a:t>
            </a:r>
            <a:endParaRPr lang="de-DE" b="1" dirty="0">
              <a:latin typeface="Arial" pitchFamily="34" charset="0"/>
            </a:endParaRPr>
          </a:p>
        </p:txBody>
      </p:sp>
      <p:pic>
        <p:nvPicPr>
          <p:cNvPr id="13" name="Рисунок 12" descr="DD_43N6_Wonderlan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2520" y="4365114"/>
            <a:ext cx="8640000" cy="560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5" name="Rectangle 5"/>
          <p:cNvSpPr>
            <a:spLocks noChangeArrowheads="1"/>
          </p:cNvSpPr>
          <p:nvPr/>
        </p:nvSpPr>
        <p:spPr bwMode="auto">
          <a:xfrm>
            <a:off x="1352600" y="1988840"/>
            <a:ext cx="6408712" cy="361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3988" tIns="41994" rIns="83988" bIns="41994" anchor="ctr">
            <a:spAutoFit/>
          </a:bodyPr>
          <a:lstStyle/>
          <a:p>
            <a:pPr defTabSz="839788"/>
            <a:r>
              <a:rPr lang="ru-RU" sz="1800" b="1" dirty="0" smtClean="0">
                <a:latin typeface="Arial" pitchFamily="34" charset="0"/>
                <a:ea typeface="MS PGothic" pitchFamily="34" charset="-128"/>
                <a:cs typeface="Arial" pitchFamily="34" charset="0"/>
              </a:rPr>
              <a:t>Галерея готовых изображения  ДИЗАЙН</a:t>
            </a:r>
            <a:r>
              <a:rPr lang="de-DE" sz="1800" b="1" dirty="0" smtClean="0">
                <a:latin typeface="Arial" pitchFamily="34" charset="0"/>
                <a:ea typeface="MS PGothic" pitchFamily="34" charset="-128"/>
                <a:cs typeface="Arial" pitchFamily="34" charset="0"/>
              </a:rPr>
              <a:t>-</a:t>
            </a:r>
            <a:r>
              <a:rPr lang="ru-RU" sz="1800" b="1" dirty="0" smtClean="0">
                <a:latin typeface="Arial" pitchFamily="34" charset="0"/>
                <a:ea typeface="MS PGothic" pitchFamily="34" charset="-128"/>
                <a:cs typeface="Arial" pitchFamily="34" charset="0"/>
              </a:rPr>
              <a:t>КРОМКИ.РФ</a:t>
            </a:r>
            <a:r>
              <a:rPr lang="de-DE" sz="1800" b="1" dirty="0" smtClean="0">
                <a:solidFill>
                  <a:schemeClr val="accent6">
                    <a:lumMod val="75000"/>
                  </a:schemeClr>
                </a:solidFill>
                <a:latin typeface="Times" charset="0"/>
                <a:ea typeface="MS PGothic" pitchFamily="34" charset="-128"/>
              </a:rPr>
              <a:t> </a:t>
            </a:r>
            <a:endParaRPr lang="ru-RU" sz="1800" b="1" dirty="0" smtClean="0">
              <a:solidFill>
                <a:schemeClr val="accent6">
                  <a:lumMod val="75000"/>
                </a:schemeClr>
              </a:solidFill>
              <a:latin typeface="Times" charset="0"/>
              <a:ea typeface="MS PGothic" pitchFamily="34" charset="-128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1640632" y="1268760"/>
            <a:ext cx="459818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Arial" pitchFamily="34" charset="0"/>
              </a:rPr>
              <a:t>Спасибо за внимание</a:t>
            </a:r>
            <a:endParaRPr lang="de-DE" sz="3200" b="1" i="1" dirty="0">
              <a:solidFill>
                <a:schemeClr val="bg2"/>
              </a:solidFill>
              <a:latin typeface="Arial" pitchFamily="34" charset="0"/>
            </a:endParaRPr>
          </a:p>
        </p:txBody>
      </p:sp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2720" y="2708920"/>
            <a:ext cx="4364868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96616" y="5877272"/>
            <a:ext cx="6408712" cy="361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3988" tIns="41994" rIns="83988" bIns="41994" anchor="ctr">
            <a:spAutoFit/>
          </a:bodyPr>
          <a:lstStyle/>
          <a:p>
            <a:pPr algn="ctr" defTabSz="839788"/>
            <a:r>
              <a:rPr lang="de-DE" sz="1800" b="1" dirty="0" smtClean="0">
                <a:solidFill>
                  <a:schemeClr val="accent6">
                    <a:lumMod val="75000"/>
                  </a:schemeClr>
                </a:solidFill>
                <a:latin typeface="Times" charset="0"/>
                <a:ea typeface="MS PGothic" pitchFamily="34" charset="-128"/>
              </a:rPr>
              <a:t> </a:t>
            </a:r>
            <a:r>
              <a:rPr lang="ru-RU" sz="1600" dirty="0" smtClean="0">
                <a:latin typeface="Arial" pitchFamily="34" charset="0"/>
                <a:ea typeface="MS PGothic" pitchFamily="34" charset="-128"/>
                <a:cs typeface="Arial" pitchFamily="34" charset="0"/>
              </a:rPr>
              <a:t>ООО </a:t>
            </a:r>
            <a:r>
              <a:rPr lang="ru-RU" sz="1600" dirty="0" err="1" smtClean="0">
                <a:latin typeface="Arial" pitchFamily="34" charset="0"/>
                <a:ea typeface="MS PGothic" pitchFamily="34" charset="-128"/>
                <a:cs typeface="Arial" pitchFamily="34" charset="0"/>
              </a:rPr>
              <a:t>Суртеко</a:t>
            </a:r>
            <a:r>
              <a:rPr lang="ru-RU" sz="1600" dirty="0" smtClean="0">
                <a:latin typeface="Arial" pitchFamily="34" charset="0"/>
                <a:ea typeface="MS PGothic" pitchFamily="34" charset="-128"/>
                <a:cs typeface="Arial" pitchFamily="34" charset="0"/>
              </a:rPr>
              <a:t>, Москва, Апрель 2012 </a:t>
            </a:r>
            <a:endParaRPr lang="ru-RU" sz="1600" b="1" dirty="0" smtClean="0">
              <a:solidFill>
                <a:schemeClr val="accent6">
                  <a:lumMod val="75000"/>
                </a:schemeClr>
              </a:solidFill>
              <a:latin typeface="Times" charset="0"/>
              <a:ea typeface="MS PGothic" pitchFamily="34" charset="-128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Text Box 3074"/>
          <p:cNvSpPr txBox="1">
            <a:spLocks noChangeArrowheads="1"/>
          </p:cNvSpPr>
          <p:nvPr/>
        </p:nvSpPr>
        <p:spPr bwMode="auto">
          <a:xfrm>
            <a:off x="762000" y="2057400"/>
            <a:ext cx="7391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800" b="1" dirty="0" smtClean="0">
                <a:latin typeface="Arial" charset="0"/>
              </a:rPr>
              <a:t>Структура</a:t>
            </a:r>
            <a:r>
              <a:rPr lang="de-DE" sz="1800" b="1" dirty="0" smtClean="0">
                <a:latin typeface="Arial" charset="0"/>
              </a:rPr>
              <a:t> </a:t>
            </a:r>
            <a:r>
              <a:rPr lang="de-DE" sz="1800" b="1" dirty="0">
                <a:latin typeface="Arial" charset="0"/>
              </a:rPr>
              <a:t>Fusion-Edge</a:t>
            </a:r>
          </a:p>
        </p:txBody>
      </p:sp>
      <p:sp>
        <p:nvSpPr>
          <p:cNvPr id="177155" name="Text Box 3075"/>
          <p:cNvSpPr txBox="1">
            <a:spLocks noChangeArrowheads="1"/>
          </p:cNvSpPr>
          <p:nvPr/>
        </p:nvSpPr>
        <p:spPr bwMode="auto">
          <a:xfrm>
            <a:off x="704528" y="2492896"/>
            <a:ext cx="767715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  <a:tabLst>
                <a:tab pos="190500" algn="l"/>
              </a:tabLst>
            </a:pPr>
            <a:r>
              <a:rPr lang="de-DE" sz="1600" dirty="0">
                <a:solidFill>
                  <a:srgbClr val="292929"/>
                </a:solidFill>
                <a:latin typeface="Arial" charset="0"/>
              </a:rPr>
              <a:t> 	</a:t>
            </a: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Кромка включает интегрированный функциональный </a:t>
            </a: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слой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  <a:tabLst>
                <a:tab pos="190500" algn="l"/>
              </a:tabLst>
            </a:pP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 Цвет функционального</a:t>
            </a:r>
            <a:r>
              <a:rPr lang="de-DE" sz="1600" dirty="0" smtClean="0">
                <a:solidFill>
                  <a:srgbClr val="292929"/>
                </a:solidFill>
                <a:latin typeface="Arial" charset="0"/>
              </a:rPr>
              <a:t> </a:t>
            </a: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 слоя идентичен </a:t>
            </a: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цвету основы.</a:t>
            </a:r>
            <a:r>
              <a:rPr lang="de-DE" sz="1600" dirty="0" smtClean="0">
                <a:solidFill>
                  <a:srgbClr val="292929"/>
                </a:solidFill>
                <a:latin typeface="Arial" charset="0"/>
              </a:rPr>
              <a:t> </a:t>
            </a:r>
            <a:endParaRPr lang="de-DE" sz="1600" dirty="0">
              <a:solidFill>
                <a:srgbClr val="292929"/>
              </a:solidFill>
              <a:latin typeface="Arial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§"/>
              <a:tabLst>
                <a:tab pos="190500" algn="l"/>
              </a:tabLst>
            </a:pPr>
            <a:r>
              <a:rPr lang="de-DE" sz="1600" dirty="0">
                <a:solidFill>
                  <a:srgbClr val="292929"/>
                </a:solidFill>
                <a:latin typeface="Arial" charset="0"/>
              </a:rPr>
              <a:t> 	</a:t>
            </a: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Кромка</a:t>
            </a:r>
            <a:r>
              <a:rPr lang="de-DE" sz="1600" dirty="0" smtClean="0">
                <a:solidFill>
                  <a:srgbClr val="292929"/>
                </a:solidFill>
                <a:latin typeface="Arial" charset="0"/>
              </a:rPr>
              <a:t> </a:t>
            </a: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ко</a:t>
            </a:r>
            <a:r>
              <a:rPr lang="de-DE" sz="1600" dirty="0" smtClean="0">
                <a:solidFill>
                  <a:srgbClr val="292929"/>
                </a:solidFill>
                <a:latin typeface="Arial" charset="0"/>
              </a:rPr>
              <a:t>-</a:t>
            </a:r>
            <a:r>
              <a:rPr lang="ru-RU" sz="1600" dirty="0" err="1" smtClean="0">
                <a:solidFill>
                  <a:srgbClr val="292929"/>
                </a:solidFill>
                <a:latin typeface="Arial" charset="0"/>
              </a:rPr>
              <a:t>экструдируется</a:t>
            </a: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 с функциональным слоем</a:t>
            </a:r>
            <a:endParaRPr lang="de-DE" sz="1600" dirty="0">
              <a:solidFill>
                <a:srgbClr val="292929"/>
              </a:solidFill>
              <a:latin typeface="Arial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§"/>
              <a:tabLst>
                <a:tab pos="190500" algn="l"/>
              </a:tabLst>
            </a:pPr>
            <a:r>
              <a:rPr lang="de-DE" sz="1600" dirty="0">
                <a:solidFill>
                  <a:srgbClr val="292929"/>
                </a:solidFill>
                <a:latin typeface="Arial" charset="0"/>
              </a:rPr>
              <a:t> 	</a:t>
            </a: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Толщина слоя</a:t>
            </a:r>
            <a:r>
              <a:rPr lang="de-DE" sz="1600" dirty="0" smtClean="0">
                <a:solidFill>
                  <a:srgbClr val="292929"/>
                </a:solidFill>
                <a:latin typeface="Arial" charset="0"/>
              </a:rPr>
              <a:t> </a:t>
            </a: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примерно</a:t>
            </a:r>
            <a:r>
              <a:rPr lang="de-DE" sz="1600" dirty="0" smtClean="0">
                <a:solidFill>
                  <a:srgbClr val="292929"/>
                </a:solidFill>
                <a:latin typeface="Arial" charset="0"/>
              </a:rPr>
              <a:t> </a:t>
            </a:r>
            <a:r>
              <a:rPr lang="de-DE" sz="1600" dirty="0">
                <a:solidFill>
                  <a:srgbClr val="292929"/>
                </a:solidFill>
                <a:latin typeface="Arial" charset="0"/>
              </a:rPr>
              <a:t>200 µm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  <a:tabLst>
                <a:tab pos="190500" algn="l"/>
              </a:tabLst>
            </a:pPr>
            <a:r>
              <a:rPr lang="de-DE" sz="1600" dirty="0">
                <a:solidFill>
                  <a:srgbClr val="292929"/>
                </a:solidFill>
                <a:latin typeface="Arial" charset="0"/>
              </a:rPr>
              <a:t> 	</a:t>
            </a: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Материал функционального слоя</a:t>
            </a:r>
            <a:r>
              <a:rPr lang="de-DE" sz="1600" dirty="0" smtClean="0">
                <a:solidFill>
                  <a:srgbClr val="292929"/>
                </a:solidFill>
                <a:latin typeface="Arial" charset="0"/>
              </a:rPr>
              <a:t> </a:t>
            </a: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выполняет функцию клеящего слоя</a:t>
            </a:r>
            <a:endParaRPr lang="de-DE" sz="1600" dirty="0">
              <a:solidFill>
                <a:srgbClr val="292929"/>
              </a:solidFill>
              <a:latin typeface="Arial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tabLst>
                <a:tab pos="190500" algn="l"/>
              </a:tabLst>
            </a:pPr>
            <a:endParaRPr lang="de-DE" sz="1600" dirty="0">
              <a:solidFill>
                <a:srgbClr val="292929"/>
              </a:solidFill>
              <a:latin typeface="Arial" charset="0"/>
            </a:endParaRPr>
          </a:p>
        </p:txBody>
      </p:sp>
      <p:pic>
        <p:nvPicPr>
          <p:cNvPr id="177159" name="Picture 307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4608" y="4437112"/>
            <a:ext cx="5729288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7160" name="Text Box 3080"/>
          <p:cNvSpPr txBox="1">
            <a:spLocks noChangeArrowheads="1"/>
          </p:cNvSpPr>
          <p:nvPr/>
        </p:nvSpPr>
        <p:spPr bwMode="auto">
          <a:xfrm>
            <a:off x="557507" y="1293813"/>
            <a:ext cx="88687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Arial" charset="0"/>
              </a:rPr>
              <a:t>Лазерная технология нанесения кромочных материалов</a:t>
            </a:r>
            <a:endParaRPr lang="de-DE" b="1" dirty="0">
              <a:latin typeface="Arial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75" name="Picture 10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3800" y="4819650"/>
            <a:ext cx="16764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5651" name="Text Box 1027"/>
          <p:cNvSpPr txBox="1">
            <a:spLocks noChangeArrowheads="1"/>
          </p:cNvSpPr>
          <p:nvPr/>
        </p:nvSpPr>
        <p:spPr bwMode="auto">
          <a:xfrm>
            <a:off x="762000" y="2057400"/>
            <a:ext cx="7391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800" b="1" dirty="0" smtClean="0">
                <a:latin typeface="Arial" charset="0"/>
              </a:rPr>
              <a:t>Структура</a:t>
            </a:r>
            <a:r>
              <a:rPr lang="de-DE" sz="1800" b="1" dirty="0" smtClean="0">
                <a:latin typeface="Arial" charset="0"/>
              </a:rPr>
              <a:t> </a:t>
            </a:r>
            <a:r>
              <a:rPr lang="ru-RU" sz="1800" b="1" dirty="0" smtClean="0">
                <a:latin typeface="Arial" charset="0"/>
              </a:rPr>
              <a:t>материала </a:t>
            </a:r>
            <a:r>
              <a:rPr lang="de-DE" sz="1800" b="1" dirty="0" smtClean="0">
                <a:latin typeface="Arial" charset="0"/>
              </a:rPr>
              <a:t>Fusion-Edge</a:t>
            </a:r>
            <a:endParaRPr lang="de-DE" sz="1800" b="1" dirty="0">
              <a:latin typeface="Arial" charset="0"/>
            </a:endParaRPr>
          </a:p>
        </p:txBody>
      </p:sp>
      <p:sp>
        <p:nvSpPr>
          <p:cNvPr id="155674" name="Rectangle 1050"/>
          <p:cNvSpPr>
            <a:spLocks noChangeArrowheads="1"/>
          </p:cNvSpPr>
          <p:nvPr/>
        </p:nvSpPr>
        <p:spPr bwMode="auto">
          <a:xfrm>
            <a:off x="990600" y="4876800"/>
            <a:ext cx="4257897" cy="416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1600" dirty="0">
                <a:solidFill>
                  <a:srgbClr val="292929"/>
                </a:solidFill>
                <a:latin typeface="Arial" charset="0"/>
              </a:rPr>
              <a:t>	</a:t>
            </a: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Пример </a:t>
            </a:r>
            <a:r>
              <a:rPr lang="de-DE" sz="1600" dirty="0" smtClean="0">
                <a:solidFill>
                  <a:srgbClr val="292929"/>
                </a:solidFill>
                <a:latin typeface="Arial" charset="0"/>
              </a:rPr>
              <a:t>2,0 </a:t>
            </a: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мм</a:t>
            </a:r>
            <a:r>
              <a:rPr lang="de-DE" sz="1600" dirty="0" smtClean="0">
                <a:solidFill>
                  <a:srgbClr val="292929"/>
                </a:solidFill>
                <a:latin typeface="Arial" charset="0"/>
              </a:rPr>
              <a:t> </a:t>
            </a:r>
            <a:r>
              <a:rPr lang="de-DE" sz="1600" dirty="0">
                <a:solidFill>
                  <a:srgbClr val="292929"/>
                </a:solidFill>
                <a:latin typeface="Arial" charset="0"/>
              </a:rPr>
              <a:t>+ 0,2 </a:t>
            </a: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мм</a:t>
            </a:r>
            <a:r>
              <a:rPr lang="de-DE" sz="1600" dirty="0" smtClean="0">
                <a:solidFill>
                  <a:srgbClr val="292929"/>
                </a:solidFill>
                <a:latin typeface="Arial" charset="0"/>
              </a:rPr>
              <a:t> </a:t>
            </a:r>
            <a:r>
              <a:rPr lang="de-DE" sz="1600" dirty="0">
                <a:solidFill>
                  <a:srgbClr val="292929"/>
                </a:solidFill>
                <a:latin typeface="Arial" charset="0"/>
              </a:rPr>
              <a:t>= 2,2 </a:t>
            </a: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мм</a:t>
            </a:r>
            <a:endParaRPr lang="de-DE" sz="1600" dirty="0">
              <a:solidFill>
                <a:srgbClr val="292929"/>
              </a:solidFill>
              <a:latin typeface="Arial" charset="0"/>
            </a:endParaRPr>
          </a:p>
        </p:txBody>
      </p:sp>
      <p:sp>
        <p:nvSpPr>
          <p:cNvPr id="155676" name="Text Box 1052"/>
          <p:cNvSpPr txBox="1">
            <a:spLocks noChangeArrowheads="1"/>
          </p:cNvSpPr>
          <p:nvPr/>
        </p:nvSpPr>
        <p:spPr bwMode="auto">
          <a:xfrm>
            <a:off x="557507" y="1293813"/>
            <a:ext cx="88687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Arial" charset="0"/>
              </a:rPr>
              <a:t>Лазерная технология нанесения кромочных материалов</a:t>
            </a:r>
            <a:endParaRPr lang="de-DE" b="1" dirty="0">
              <a:latin typeface="Arial" charset="0"/>
            </a:endParaRPr>
          </a:p>
        </p:txBody>
      </p:sp>
      <p:sp>
        <p:nvSpPr>
          <p:cNvPr id="155677" name="Rectangle 1053"/>
          <p:cNvSpPr>
            <a:spLocks noChangeArrowheads="1"/>
          </p:cNvSpPr>
          <p:nvPr/>
        </p:nvSpPr>
        <p:spPr bwMode="auto">
          <a:xfrm>
            <a:off x="1295400" y="3429000"/>
            <a:ext cx="5238750" cy="55245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5678" name="Rectangle 1054"/>
          <p:cNvSpPr>
            <a:spLocks noChangeArrowheads="1"/>
          </p:cNvSpPr>
          <p:nvPr/>
        </p:nvSpPr>
        <p:spPr bwMode="auto">
          <a:xfrm>
            <a:off x="1295400" y="3981450"/>
            <a:ext cx="5238750" cy="20955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5679" name="Text Box 1055"/>
          <p:cNvSpPr txBox="1">
            <a:spLocks noChangeArrowheads="1"/>
          </p:cNvSpPr>
          <p:nvPr/>
        </p:nvSpPr>
        <p:spPr bwMode="auto">
          <a:xfrm>
            <a:off x="3238500" y="3581400"/>
            <a:ext cx="79297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Arial" charset="0"/>
              </a:rPr>
              <a:t>Кромка</a:t>
            </a:r>
            <a:endParaRPr lang="de-DE" sz="1400" i="1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55680" name="Text Box 1056"/>
          <p:cNvSpPr txBox="1">
            <a:spLocks noChangeArrowheads="1"/>
          </p:cNvSpPr>
          <p:nvPr/>
        </p:nvSpPr>
        <p:spPr bwMode="auto">
          <a:xfrm>
            <a:off x="3152800" y="270892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 charset="0"/>
              </a:rPr>
              <a:t>Ширина</a:t>
            </a:r>
            <a:endParaRPr lang="de-DE" sz="1400" i="1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55681" name="Line 1057"/>
          <p:cNvSpPr>
            <a:spLocks noChangeShapeType="1"/>
          </p:cNvSpPr>
          <p:nvPr/>
        </p:nvSpPr>
        <p:spPr bwMode="auto">
          <a:xfrm flipV="1">
            <a:off x="1296988" y="2819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55682" name="Line 1058"/>
          <p:cNvSpPr>
            <a:spLocks noChangeShapeType="1"/>
          </p:cNvSpPr>
          <p:nvPr/>
        </p:nvSpPr>
        <p:spPr bwMode="auto">
          <a:xfrm flipV="1">
            <a:off x="6534150" y="2819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cxnSp>
        <p:nvCxnSpPr>
          <p:cNvPr id="155683" name="AutoShape 1059"/>
          <p:cNvCxnSpPr>
            <a:cxnSpLocks noChangeShapeType="1"/>
          </p:cNvCxnSpPr>
          <p:nvPr/>
        </p:nvCxnSpPr>
        <p:spPr bwMode="auto">
          <a:xfrm>
            <a:off x="1296988" y="3049588"/>
            <a:ext cx="5237162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</p:cxnSp>
      <p:sp>
        <p:nvSpPr>
          <p:cNvPr id="155684" name="Line 1060"/>
          <p:cNvSpPr>
            <a:spLocks noChangeShapeType="1"/>
          </p:cNvSpPr>
          <p:nvPr/>
        </p:nvSpPr>
        <p:spPr bwMode="auto">
          <a:xfrm>
            <a:off x="6534150" y="34290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55685" name="Line 1061"/>
          <p:cNvSpPr>
            <a:spLocks noChangeShapeType="1"/>
          </p:cNvSpPr>
          <p:nvPr/>
        </p:nvSpPr>
        <p:spPr bwMode="auto">
          <a:xfrm>
            <a:off x="6534150" y="398145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55686" name="Line 1062"/>
          <p:cNvSpPr>
            <a:spLocks noChangeShapeType="1"/>
          </p:cNvSpPr>
          <p:nvPr/>
        </p:nvSpPr>
        <p:spPr bwMode="auto">
          <a:xfrm>
            <a:off x="6534150" y="41910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cxnSp>
        <p:nvCxnSpPr>
          <p:cNvPr id="155687" name="AutoShape 1063"/>
          <p:cNvCxnSpPr>
            <a:cxnSpLocks noChangeShapeType="1"/>
          </p:cNvCxnSpPr>
          <p:nvPr/>
        </p:nvCxnSpPr>
        <p:spPr bwMode="auto">
          <a:xfrm>
            <a:off x="7150100" y="3429000"/>
            <a:ext cx="0" cy="5524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</p:cxnSp>
      <p:sp>
        <p:nvSpPr>
          <p:cNvPr id="155688" name="Line 1064"/>
          <p:cNvSpPr>
            <a:spLocks noChangeShapeType="1"/>
          </p:cNvSpPr>
          <p:nvPr/>
        </p:nvSpPr>
        <p:spPr bwMode="auto">
          <a:xfrm flipV="1">
            <a:off x="7145338" y="418623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55689" name="Line 1065"/>
          <p:cNvSpPr>
            <a:spLocks noChangeShapeType="1"/>
          </p:cNvSpPr>
          <p:nvPr/>
        </p:nvSpPr>
        <p:spPr bwMode="auto">
          <a:xfrm flipV="1">
            <a:off x="7150100" y="3962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55690" name="Text Box 1066"/>
          <p:cNvSpPr txBox="1">
            <a:spLocks noChangeArrowheads="1"/>
          </p:cNvSpPr>
          <p:nvPr/>
        </p:nvSpPr>
        <p:spPr bwMode="auto">
          <a:xfrm>
            <a:off x="7391400" y="3505200"/>
            <a:ext cx="9264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Arial" charset="0"/>
              </a:rPr>
              <a:t>Толщина</a:t>
            </a:r>
            <a:endParaRPr lang="de-DE" sz="1400" i="1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55691" name="Text Box 1067"/>
          <p:cNvSpPr txBox="1">
            <a:spLocks noChangeArrowheads="1"/>
          </p:cNvSpPr>
          <p:nvPr/>
        </p:nvSpPr>
        <p:spPr bwMode="auto">
          <a:xfrm>
            <a:off x="7467600" y="3962400"/>
            <a:ext cx="8286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400">
                <a:latin typeface="Arial" charset="0"/>
              </a:rPr>
              <a:t>200 µm </a:t>
            </a:r>
          </a:p>
        </p:txBody>
      </p:sp>
      <p:sp>
        <p:nvSpPr>
          <p:cNvPr id="155692" name="Text Box 1068"/>
          <p:cNvSpPr txBox="1">
            <a:spLocks noChangeArrowheads="1"/>
          </p:cNvSpPr>
          <p:nvPr/>
        </p:nvSpPr>
        <p:spPr bwMode="auto">
          <a:xfrm>
            <a:off x="3200400" y="4419600"/>
            <a:ext cx="20637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Arial" charset="0"/>
              </a:rPr>
              <a:t>Функциональный слой</a:t>
            </a:r>
            <a:endParaRPr lang="de-DE" sz="1400" i="1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55693" name="Line 1069"/>
          <p:cNvSpPr>
            <a:spLocks noChangeShapeType="1"/>
          </p:cNvSpPr>
          <p:nvPr/>
        </p:nvSpPr>
        <p:spPr bwMode="auto">
          <a:xfrm flipH="1" flipV="1">
            <a:off x="2590800" y="4114800"/>
            <a:ext cx="609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55694" name="Text Box 1070"/>
          <p:cNvSpPr txBox="1">
            <a:spLocks noChangeArrowheads="1"/>
          </p:cNvSpPr>
          <p:nvPr/>
        </p:nvSpPr>
        <p:spPr bwMode="auto">
          <a:xfrm>
            <a:off x="3914775" y="2590800"/>
            <a:ext cx="4714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 b="1" dirty="0">
                <a:latin typeface="Arial" charset="0"/>
              </a:rPr>
              <a:t>+ 0,2</a:t>
            </a:r>
          </a:p>
          <a:p>
            <a:r>
              <a:rPr lang="de-DE" sz="1000" b="1" dirty="0">
                <a:latin typeface="Arial" charset="0"/>
              </a:rPr>
              <a:t> - 0,2</a:t>
            </a:r>
          </a:p>
        </p:txBody>
      </p:sp>
      <p:sp>
        <p:nvSpPr>
          <p:cNvPr id="155695" name="Text Box 1071"/>
          <p:cNvSpPr txBox="1">
            <a:spLocks noChangeArrowheads="1"/>
          </p:cNvSpPr>
          <p:nvPr/>
        </p:nvSpPr>
        <p:spPr bwMode="auto">
          <a:xfrm>
            <a:off x="8048625" y="3819525"/>
            <a:ext cx="657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 b="1">
                <a:latin typeface="Arial" charset="0"/>
              </a:rPr>
              <a:t>+ 50 µm</a:t>
            </a:r>
          </a:p>
          <a:p>
            <a:r>
              <a:rPr lang="de-DE" sz="1000" b="1">
                <a:latin typeface="Arial" charset="0"/>
              </a:rPr>
              <a:t> - 20 µm</a:t>
            </a:r>
          </a:p>
        </p:txBody>
      </p:sp>
      <p:sp>
        <p:nvSpPr>
          <p:cNvPr id="155696" name="Text Box 1072"/>
          <p:cNvSpPr txBox="1">
            <a:spLocks noChangeArrowheads="1"/>
          </p:cNvSpPr>
          <p:nvPr/>
        </p:nvSpPr>
        <p:spPr bwMode="auto">
          <a:xfrm>
            <a:off x="8286750" y="3343275"/>
            <a:ext cx="4714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 b="1" dirty="0">
                <a:latin typeface="Arial" charset="0"/>
              </a:rPr>
              <a:t>+ 0,1</a:t>
            </a:r>
          </a:p>
          <a:p>
            <a:r>
              <a:rPr lang="de-DE" sz="1000" b="1" dirty="0">
                <a:latin typeface="Arial" charset="0"/>
              </a:rPr>
              <a:t> - 0,1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762000" y="2057400"/>
            <a:ext cx="7391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800" b="1" dirty="0" smtClean="0">
                <a:latin typeface="Arial" charset="0"/>
              </a:rPr>
              <a:t> Fusion-Edge</a:t>
            </a:r>
            <a:r>
              <a:rPr lang="ru-RU" sz="1800" b="1" dirty="0" smtClean="0">
                <a:latin typeface="Arial" charset="0"/>
              </a:rPr>
              <a:t> программа поставок</a:t>
            </a:r>
            <a:endParaRPr lang="de-DE" sz="1800" b="1" dirty="0">
              <a:latin typeface="Arial" charset="0"/>
            </a:endParaRP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781050" y="2600325"/>
            <a:ext cx="447675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  <a:tabLst>
                <a:tab pos="190500" algn="l"/>
              </a:tabLst>
            </a:pPr>
            <a:r>
              <a:rPr lang="de-DE" sz="1600" dirty="0">
                <a:solidFill>
                  <a:srgbClr val="292929"/>
                </a:solidFill>
                <a:latin typeface="Arial" charset="0"/>
              </a:rPr>
              <a:t> 	</a:t>
            </a: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Любые цвета </a:t>
            </a:r>
            <a:r>
              <a:rPr lang="de-DE" sz="1600" dirty="0" smtClean="0">
                <a:solidFill>
                  <a:srgbClr val="292929"/>
                </a:solidFill>
                <a:latin typeface="Arial" charset="0"/>
              </a:rPr>
              <a:t>(</a:t>
            </a: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однотонные</a:t>
            </a:r>
            <a:r>
              <a:rPr lang="de-DE" sz="1600" dirty="0" smtClean="0">
                <a:solidFill>
                  <a:srgbClr val="292929"/>
                </a:solidFill>
                <a:latin typeface="Arial" charset="0"/>
              </a:rPr>
              <a:t>,</a:t>
            </a: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 </a:t>
            </a: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декоры)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  <a:tabLst>
                <a:tab pos="190500" algn="l"/>
              </a:tabLst>
            </a:pPr>
            <a:r>
              <a:rPr lang="de-DE" sz="1600" dirty="0" smtClean="0">
                <a:solidFill>
                  <a:srgbClr val="292929"/>
                </a:solidFill>
                <a:latin typeface="Arial" charset="0"/>
              </a:rPr>
              <a:t> </a:t>
            </a: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Высокий глянец </a:t>
            </a:r>
            <a:endParaRPr lang="de-DE" sz="1600" dirty="0">
              <a:solidFill>
                <a:srgbClr val="292929"/>
              </a:solidFill>
              <a:latin typeface="Arial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§"/>
              <a:tabLst>
                <a:tab pos="190500" algn="l"/>
              </a:tabLst>
            </a:pP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 Материалы</a:t>
            </a:r>
            <a:r>
              <a:rPr lang="de-DE" sz="1600" dirty="0" smtClean="0">
                <a:solidFill>
                  <a:srgbClr val="292929"/>
                </a:solidFill>
                <a:latin typeface="Arial" charset="0"/>
              </a:rPr>
              <a:t>(PP</a:t>
            </a:r>
            <a:r>
              <a:rPr lang="de-DE" sz="1600" dirty="0">
                <a:solidFill>
                  <a:srgbClr val="292929"/>
                </a:solidFill>
                <a:latin typeface="Arial" charset="0"/>
              </a:rPr>
              <a:t>, ABS) 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  <a:tabLst>
                <a:tab pos="190500" algn="l"/>
              </a:tabLst>
            </a:pP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 Толщина </a:t>
            </a: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материала от </a:t>
            </a:r>
            <a:r>
              <a:rPr lang="de-DE" sz="1600" dirty="0" smtClean="0">
                <a:solidFill>
                  <a:srgbClr val="292929"/>
                </a:solidFill>
                <a:latin typeface="Arial" charset="0"/>
              </a:rPr>
              <a:t>0,6 </a:t>
            </a: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мм</a:t>
            </a:r>
            <a:r>
              <a:rPr lang="de-DE" sz="1600" dirty="0" smtClean="0">
                <a:solidFill>
                  <a:srgbClr val="292929"/>
                </a:solidFill>
                <a:latin typeface="Arial" charset="0"/>
              </a:rPr>
              <a:t> </a:t>
            </a:r>
            <a:r>
              <a:rPr lang="de-DE" sz="1600" dirty="0">
                <a:solidFill>
                  <a:srgbClr val="292929"/>
                </a:solidFill>
                <a:latin typeface="Arial" charset="0"/>
              </a:rPr>
              <a:t>– 3 </a:t>
            </a: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мм</a:t>
            </a:r>
            <a:endParaRPr lang="de-DE" sz="1600" dirty="0">
              <a:solidFill>
                <a:srgbClr val="292929"/>
              </a:solidFill>
              <a:latin typeface="Arial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§"/>
              <a:tabLst>
                <a:tab pos="190500" algn="l"/>
              </a:tabLst>
            </a:pP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 Наиболее </a:t>
            </a: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востребованные размеры </a:t>
            </a:r>
            <a:endParaRPr lang="de-DE" sz="1600" dirty="0">
              <a:solidFill>
                <a:srgbClr val="292929"/>
              </a:solidFill>
              <a:latin typeface="Arial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tabLst>
                <a:tab pos="190500" algn="l"/>
              </a:tabLst>
            </a:pPr>
            <a:endParaRPr lang="de-DE" sz="1600" dirty="0">
              <a:solidFill>
                <a:srgbClr val="292929"/>
              </a:solidFill>
              <a:latin typeface="Arial" charset="0"/>
            </a:endParaRPr>
          </a:p>
        </p:txBody>
      </p:sp>
      <p:pic>
        <p:nvPicPr>
          <p:cNvPr id="11281" name="Pictur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72075" y="2095500"/>
            <a:ext cx="4067175" cy="362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282" name="Text Box 18"/>
          <p:cNvSpPr txBox="1">
            <a:spLocks noChangeArrowheads="1"/>
          </p:cNvSpPr>
          <p:nvPr/>
        </p:nvSpPr>
        <p:spPr bwMode="auto">
          <a:xfrm>
            <a:off x="557507" y="1293813"/>
            <a:ext cx="88687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Arial" charset="0"/>
              </a:rPr>
              <a:t>Лазерная технология нанесения кромочных материалов</a:t>
            </a:r>
            <a:endParaRPr lang="de-DE" b="1" dirty="0">
              <a:latin typeface="Arial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4" name="Picture 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7463" y="2298700"/>
            <a:ext cx="4537075" cy="3025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775" name="Line 18"/>
          <p:cNvSpPr>
            <a:spLocks noChangeShapeType="1"/>
          </p:cNvSpPr>
          <p:nvPr/>
        </p:nvSpPr>
        <p:spPr bwMode="auto">
          <a:xfrm flipV="1">
            <a:off x="4648200" y="4114800"/>
            <a:ext cx="1905000" cy="457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2776" name="Line 17"/>
          <p:cNvSpPr>
            <a:spLocks noChangeShapeType="1"/>
          </p:cNvSpPr>
          <p:nvPr/>
        </p:nvSpPr>
        <p:spPr bwMode="auto">
          <a:xfrm>
            <a:off x="4648200" y="3124200"/>
            <a:ext cx="1889125" cy="588963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704850" y="2057400"/>
            <a:ext cx="7391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800" b="1" dirty="0" smtClean="0">
                <a:latin typeface="Arial" charset="0"/>
              </a:rPr>
              <a:t>Технология обработки</a:t>
            </a:r>
            <a:r>
              <a:rPr lang="de-DE" sz="1800" b="1" dirty="0" smtClean="0">
                <a:latin typeface="Arial" charset="0"/>
              </a:rPr>
              <a:t> </a:t>
            </a:r>
            <a:r>
              <a:rPr lang="de-DE" sz="1800" b="1" dirty="0">
                <a:latin typeface="Arial" charset="0"/>
              </a:rPr>
              <a:t>Fusion-Edge</a:t>
            </a:r>
          </a:p>
        </p:txBody>
      </p:sp>
      <p:sp>
        <p:nvSpPr>
          <p:cNvPr id="32781" name="Text Box 13"/>
          <p:cNvSpPr txBox="1">
            <a:spLocks noChangeArrowheads="1"/>
          </p:cNvSpPr>
          <p:nvPr/>
        </p:nvSpPr>
        <p:spPr bwMode="auto">
          <a:xfrm>
            <a:off x="742950" y="2590800"/>
            <a:ext cx="4191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  <a:tabLst>
                <a:tab pos="190500" algn="l"/>
              </a:tabLst>
            </a:pPr>
            <a:r>
              <a:rPr lang="de-DE" sz="1600" dirty="0">
                <a:solidFill>
                  <a:srgbClr val="292929"/>
                </a:solidFill>
                <a:latin typeface="Arial" charset="0"/>
              </a:rPr>
              <a:t> 	</a:t>
            </a: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В процессе обработки</a:t>
            </a:r>
            <a:r>
              <a:rPr lang="de-DE" sz="1600" dirty="0" smtClean="0">
                <a:solidFill>
                  <a:srgbClr val="292929"/>
                </a:solidFill>
                <a:latin typeface="Arial" charset="0"/>
              </a:rPr>
              <a:t> </a:t>
            </a:r>
            <a:r>
              <a:rPr lang="de-DE" sz="1600" dirty="0">
                <a:solidFill>
                  <a:srgbClr val="292929"/>
                </a:solidFill>
                <a:latin typeface="Arial" charset="0"/>
              </a:rPr>
              <a:t>Fusion-Edge </a:t>
            </a: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функциональный </a:t>
            </a: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слой расплавляется лучом лазера</a:t>
            </a:r>
            <a:r>
              <a:rPr lang="de-DE" sz="1600" dirty="0" smtClean="0">
                <a:solidFill>
                  <a:srgbClr val="292929"/>
                </a:solidFill>
                <a:latin typeface="Arial" charset="0"/>
              </a:rPr>
              <a:t>  </a:t>
            </a:r>
            <a:r>
              <a:rPr lang="de-DE" sz="1600" dirty="0">
                <a:solidFill>
                  <a:srgbClr val="292929"/>
                </a:solidFill>
                <a:latin typeface="Arial" charset="0"/>
              </a:rPr>
              <a:t>	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  <a:tabLst>
                <a:tab pos="190500" algn="l"/>
              </a:tabLst>
            </a:pPr>
            <a:r>
              <a:rPr lang="de-DE" sz="1600" dirty="0">
                <a:solidFill>
                  <a:srgbClr val="292929"/>
                </a:solidFill>
                <a:latin typeface="Arial" charset="0"/>
              </a:rPr>
              <a:t> 	</a:t>
            </a: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Луч лазера распределяется через осциллирующее зеркало на всю ширину кромки</a:t>
            </a:r>
            <a:endParaRPr lang="de-DE" sz="1600" dirty="0">
              <a:solidFill>
                <a:srgbClr val="292929"/>
              </a:solidFill>
              <a:latin typeface="Arial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§"/>
              <a:tabLst>
                <a:tab pos="190500" algn="l"/>
              </a:tabLst>
            </a:pPr>
            <a:r>
              <a:rPr lang="de-DE" sz="1600" dirty="0">
                <a:solidFill>
                  <a:srgbClr val="292929"/>
                </a:solidFill>
                <a:latin typeface="Arial" charset="0"/>
              </a:rPr>
              <a:t> 	</a:t>
            </a: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Кромка прижимается к торцу обрабатываемой детали</a:t>
            </a:r>
            <a:endParaRPr lang="de-DE" sz="1600" dirty="0">
              <a:solidFill>
                <a:srgbClr val="292929"/>
              </a:solidFill>
              <a:latin typeface="Arial" charset="0"/>
            </a:endParaRPr>
          </a:p>
        </p:txBody>
      </p:sp>
      <p:sp>
        <p:nvSpPr>
          <p:cNvPr id="32784" name="Text Box 16"/>
          <p:cNvSpPr txBox="1">
            <a:spLocks noChangeArrowheads="1"/>
          </p:cNvSpPr>
          <p:nvPr/>
        </p:nvSpPr>
        <p:spPr bwMode="auto">
          <a:xfrm>
            <a:off x="557507" y="1293813"/>
            <a:ext cx="88687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Arial" charset="0"/>
              </a:rPr>
              <a:t>Лазерная технология нанесения кромочных материалов</a:t>
            </a:r>
            <a:endParaRPr lang="de-DE" b="1" dirty="0">
              <a:latin typeface="Arial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2FC8C-304F-4B08-BA6C-514A94540FE3}" type="slidenum">
              <a:rPr lang="de-DE"/>
              <a:pPr/>
              <a:t>7</a:t>
            </a:fld>
            <a:endParaRPr lang="de-DE"/>
          </a:p>
        </p:txBody>
      </p:sp>
      <p:sp>
        <p:nvSpPr>
          <p:cNvPr id="112643" name="Text Box 3"/>
          <p:cNvSpPr txBox="1">
            <a:spLocks noChangeArrowheads="1"/>
          </p:cNvSpPr>
          <p:nvPr/>
        </p:nvSpPr>
        <p:spPr bwMode="auto">
          <a:xfrm>
            <a:off x="762000" y="2057400"/>
            <a:ext cx="7391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800" b="1" dirty="0">
                <a:latin typeface="Arial" charset="0"/>
              </a:rPr>
              <a:t>Verfahrenstechnik - Laserfügen</a:t>
            </a:r>
          </a:p>
        </p:txBody>
      </p:sp>
      <p:pic>
        <p:nvPicPr>
          <p:cNvPr id="112644" name="Picture 4"/>
          <p:cNvPicPr>
            <a:picLocks noChangeAspect="1" noChangeArrowheads="1"/>
          </p:cNvPicPr>
          <p:nvPr/>
        </p:nvPicPr>
        <p:blipFill>
          <a:blip r:embed="rId2" cstate="print"/>
          <a:srcRect b="15337"/>
          <a:stretch>
            <a:fillRect/>
          </a:stretch>
        </p:blipFill>
        <p:spPr bwMode="auto">
          <a:xfrm>
            <a:off x="5707063" y="1828800"/>
            <a:ext cx="3548062" cy="419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2645" name="Text Box 5"/>
          <p:cNvSpPr txBox="1">
            <a:spLocks noChangeArrowheads="1"/>
          </p:cNvSpPr>
          <p:nvPr/>
        </p:nvSpPr>
        <p:spPr bwMode="auto">
          <a:xfrm>
            <a:off x="3568700" y="4267200"/>
            <a:ext cx="881652" cy="338554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Arial" charset="0"/>
              </a:rPr>
              <a:t>Кромка</a:t>
            </a:r>
            <a:endParaRPr lang="de-DE" sz="1600" dirty="0">
              <a:latin typeface="Arial" charset="0"/>
            </a:endParaRPr>
          </a:p>
        </p:txBody>
      </p:sp>
      <p:sp>
        <p:nvSpPr>
          <p:cNvPr id="112646" name="Text Box 6"/>
          <p:cNvSpPr txBox="1">
            <a:spLocks noChangeArrowheads="1"/>
          </p:cNvSpPr>
          <p:nvPr/>
        </p:nvSpPr>
        <p:spPr bwMode="auto">
          <a:xfrm>
            <a:off x="3296816" y="2852936"/>
            <a:ext cx="1515351" cy="338554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Arial" charset="0"/>
              </a:rPr>
              <a:t>Лазерный луч</a:t>
            </a:r>
            <a:endParaRPr lang="de-DE" sz="1600" dirty="0">
              <a:latin typeface="Arial" charset="0"/>
            </a:endParaRPr>
          </a:p>
        </p:txBody>
      </p:sp>
      <p:sp>
        <p:nvSpPr>
          <p:cNvPr id="112647" name="Text Box 7"/>
          <p:cNvSpPr txBox="1">
            <a:spLocks noChangeArrowheads="1"/>
          </p:cNvSpPr>
          <p:nvPr/>
        </p:nvSpPr>
        <p:spPr bwMode="auto">
          <a:xfrm>
            <a:off x="3644900" y="5638800"/>
            <a:ext cx="864852" cy="338554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Arial" charset="0"/>
              </a:rPr>
              <a:t>Деталь</a:t>
            </a:r>
            <a:endParaRPr lang="de-DE" sz="1600" dirty="0">
              <a:latin typeface="Arial" charset="0"/>
            </a:endParaRPr>
          </a:p>
        </p:txBody>
      </p:sp>
      <p:sp>
        <p:nvSpPr>
          <p:cNvPr id="112648" name="Line 8"/>
          <p:cNvSpPr>
            <a:spLocks noChangeShapeType="1"/>
          </p:cNvSpPr>
          <p:nvPr/>
        </p:nvSpPr>
        <p:spPr bwMode="auto">
          <a:xfrm flipV="1">
            <a:off x="4864100" y="2667000"/>
            <a:ext cx="3124200" cy="381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2649" name="Line 9"/>
          <p:cNvSpPr>
            <a:spLocks noChangeShapeType="1"/>
          </p:cNvSpPr>
          <p:nvPr/>
        </p:nvSpPr>
        <p:spPr bwMode="auto">
          <a:xfrm flipV="1">
            <a:off x="4864100" y="3581400"/>
            <a:ext cx="2971800" cy="838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2650" name="Line 10"/>
          <p:cNvSpPr>
            <a:spLocks noChangeShapeType="1"/>
          </p:cNvSpPr>
          <p:nvPr/>
        </p:nvSpPr>
        <p:spPr bwMode="auto">
          <a:xfrm flipV="1">
            <a:off x="4787900" y="3657600"/>
            <a:ext cx="3429000" cy="2133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2653" name="Text Box 13"/>
          <p:cNvSpPr txBox="1">
            <a:spLocks noChangeArrowheads="1"/>
          </p:cNvSpPr>
          <p:nvPr/>
        </p:nvSpPr>
        <p:spPr bwMode="auto">
          <a:xfrm>
            <a:off x="742950" y="2590800"/>
            <a:ext cx="4191000" cy="416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  <a:tabLst>
                <a:tab pos="190500" algn="l"/>
              </a:tabLst>
            </a:pPr>
            <a:r>
              <a:rPr lang="de-DE" sz="1600" dirty="0">
                <a:solidFill>
                  <a:srgbClr val="292929"/>
                </a:solidFill>
                <a:latin typeface="Arial" charset="0"/>
              </a:rPr>
              <a:t> </a:t>
            </a: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Испытательный стенд</a:t>
            </a:r>
            <a:endParaRPr lang="de-DE" sz="1600" dirty="0">
              <a:solidFill>
                <a:srgbClr val="292929"/>
              </a:solidFill>
              <a:latin typeface="Arial" charset="0"/>
            </a:endParaRPr>
          </a:p>
        </p:txBody>
      </p:sp>
      <p:sp>
        <p:nvSpPr>
          <p:cNvPr id="112654" name="Text Box 14"/>
          <p:cNvSpPr txBox="1">
            <a:spLocks noChangeArrowheads="1"/>
          </p:cNvSpPr>
          <p:nvPr/>
        </p:nvSpPr>
        <p:spPr bwMode="auto">
          <a:xfrm>
            <a:off x="557507" y="1293813"/>
            <a:ext cx="88687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Arial" charset="0"/>
              </a:rPr>
              <a:t>Лазерная технология нанесения кромочных материалов</a:t>
            </a:r>
            <a:endParaRPr lang="de-DE" b="1" dirty="0">
              <a:latin typeface="Arial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12B2E-A744-43E4-A3CA-2998F5241FDC}" type="slidenum">
              <a:rPr lang="de-DE"/>
              <a:pPr/>
              <a:t>8</a:t>
            </a:fld>
            <a:endParaRPr lang="de-DE"/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685800" y="2362200"/>
            <a:ext cx="858768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  <a:tabLst>
                <a:tab pos="190500" algn="l"/>
              </a:tabLst>
            </a:pPr>
            <a:r>
              <a:rPr lang="de-DE" sz="1600" dirty="0">
                <a:solidFill>
                  <a:srgbClr val="292929"/>
                </a:solidFill>
                <a:latin typeface="Arial" charset="0"/>
              </a:rPr>
              <a:t> </a:t>
            </a: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Идеальная оптика детали не достижимая при стандартной технологии</a:t>
            </a:r>
            <a:endParaRPr lang="de-DE" sz="1600" dirty="0">
              <a:solidFill>
                <a:srgbClr val="292929"/>
              </a:solidFill>
              <a:latin typeface="Arial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§"/>
              <a:tabLst>
                <a:tab pos="190500" algn="l"/>
              </a:tabLst>
            </a:pPr>
            <a:r>
              <a:rPr lang="de-DE" sz="1600" dirty="0">
                <a:solidFill>
                  <a:srgbClr val="292929"/>
                </a:solidFill>
                <a:latin typeface="Arial" charset="0"/>
              </a:rPr>
              <a:t> </a:t>
            </a: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Отсутствие видимого шва между кромкой и </a:t>
            </a: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плитой</a:t>
            </a:r>
            <a:endParaRPr lang="de-DE" sz="1600" dirty="0">
              <a:solidFill>
                <a:srgbClr val="292929"/>
              </a:solidFill>
              <a:latin typeface="Arial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§"/>
              <a:tabLst>
                <a:tab pos="190500" algn="l"/>
              </a:tabLst>
            </a:pPr>
            <a:r>
              <a:rPr lang="de-DE" sz="1600" dirty="0">
                <a:solidFill>
                  <a:srgbClr val="292929"/>
                </a:solidFill>
                <a:latin typeface="Arial" charset="0"/>
              </a:rPr>
              <a:t> </a:t>
            </a: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Монолитный вид детали</a:t>
            </a:r>
            <a:endParaRPr lang="de-DE" sz="1600" i="1" dirty="0">
              <a:solidFill>
                <a:schemeClr val="bg2"/>
              </a:solidFill>
              <a:latin typeface="Arial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§"/>
              <a:tabLst>
                <a:tab pos="190500" algn="l"/>
              </a:tabLst>
            </a:pPr>
            <a:endParaRPr lang="de-DE" sz="1600" dirty="0">
              <a:solidFill>
                <a:srgbClr val="292929"/>
              </a:solidFill>
              <a:latin typeface="Arial" charset="0"/>
            </a:endParaRP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685800" y="1905000"/>
            <a:ext cx="6286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800" b="1" dirty="0" smtClean="0">
                <a:latin typeface="Arial" charset="0"/>
              </a:rPr>
              <a:t>Качество во всех направлениях</a:t>
            </a:r>
            <a:endParaRPr lang="de-DE" sz="1800" b="1" i="1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914400" y="3657600"/>
            <a:ext cx="3276600" cy="346075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de-DE" sz="1600" b="1" dirty="0">
                <a:latin typeface="Arial" charset="0"/>
              </a:rPr>
              <a:t>Fusion-Edge</a:t>
            </a:r>
          </a:p>
        </p:txBody>
      </p:sp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4800600" y="3657600"/>
            <a:ext cx="3200400" cy="346075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latin typeface="Arial" charset="0"/>
              </a:rPr>
              <a:t>Клей расплав</a:t>
            </a:r>
            <a:r>
              <a:rPr lang="de-DE" sz="1600" b="1" dirty="0" smtClean="0">
                <a:latin typeface="Arial" charset="0"/>
              </a:rPr>
              <a:t> </a:t>
            </a:r>
            <a:endParaRPr lang="de-DE" sz="1600" b="1" i="1" dirty="0">
              <a:solidFill>
                <a:schemeClr val="bg2"/>
              </a:solidFill>
              <a:latin typeface="Arial" charset="0"/>
            </a:endParaRPr>
          </a:p>
        </p:txBody>
      </p:sp>
      <p:pic>
        <p:nvPicPr>
          <p:cNvPr id="55309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4086224"/>
            <a:ext cx="3248744" cy="20498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5310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4114800"/>
            <a:ext cx="3276600" cy="2020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5311" name="Text Box 15"/>
          <p:cNvSpPr txBox="1">
            <a:spLocks noChangeArrowheads="1"/>
          </p:cNvSpPr>
          <p:nvPr/>
        </p:nvSpPr>
        <p:spPr bwMode="auto">
          <a:xfrm>
            <a:off x="557507" y="1293813"/>
            <a:ext cx="88687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Arial" charset="0"/>
              </a:rPr>
              <a:t>Лазерная технология нанесения кромочных материалов</a:t>
            </a:r>
            <a:endParaRPr lang="de-DE" b="1" dirty="0">
              <a:latin typeface="Arial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22738-3547-4A35-85F1-B2B0E23452C9}" type="slidenum">
              <a:rPr lang="de-DE"/>
              <a:pPr/>
              <a:t>9</a:t>
            </a:fld>
            <a:endParaRPr lang="de-DE"/>
          </a:p>
        </p:txBody>
      </p:sp>
      <p:sp>
        <p:nvSpPr>
          <p:cNvPr id="158722" name="Text Box 2"/>
          <p:cNvSpPr txBox="1">
            <a:spLocks noChangeArrowheads="1"/>
          </p:cNvSpPr>
          <p:nvPr/>
        </p:nvSpPr>
        <p:spPr bwMode="auto">
          <a:xfrm>
            <a:off x="685800" y="1981200"/>
            <a:ext cx="7391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800" b="1" dirty="0" smtClean="0">
                <a:solidFill>
                  <a:srgbClr val="292929"/>
                </a:solidFill>
                <a:latin typeface="Arial" charset="0"/>
              </a:rPr>
              <a:t>Тесты  </a:t>
            </a:r>
            <a:r>
              <a:rPr lang="de-DE" sz="1800" b="1" dirty="0" smtClean="0">
                <a:solidFill>
                  <a:srgbClr val="292929"/>
                </a:solidFill>
                <a:latin typeface="Arial" charset="0"/>
              </a:rPr>
              <a:t>Fusion Edge (</a:t>
            </a:r>
            <a:r>
              <a:rPr lang="ru-RU" sz="1800" b="1" dirty="0" smtClean="0">
                <a:solidFill>
                  <a:srgbClr val="292929"/>
                </a:solidFill>
                <a:latin typeface="Arial" charset="0"/>
              </a:rPr>
              <a:t>Материал</a:t>
            </a:r>
            <a:r>
              <a:rPr lang="de-DE" sz="1800" b="1" dirty="0" smtClean="0">
                <a:solidFill>
                  <a:srgbClr val="292929"/>
                </a:solidFill>
                <a:latin typeface="Arial" charset="0"/>
              </a:rPr>
              <a:t>-PP)</a:t>
            </a:r>
            <a:endParaRPr lang="de-DE" sz="1800" b="1" dirty="0">
              <a:solidFill>
                <a:srgbClr val="292929"/>
              </a:solidFill>
              <a:latin typeface="Arial" charset="0"/>
            </a:endParaRPr>
          </a:p>
        </p:txBody>
      </p:sp>
      <p:sp>
        <p:nvSpPr>
          <p:cNvPr id="158746" name="Text Box 26"/>
          <p:cNvSpPr txBox="1">
            <a:spLocks noChangeArrowheads="1"/>
          </p:cNvSpPr>
          <p:nvPr/>
        </p:nvSpPr>
        <p:spPr bwMode="auto">
          <a:xfrm>
            <a:off x="742950" y="2590800"/>
            <a:ext cx="824865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  <a:tabLst>
                <a:tab pos="190500" algn="l"/>
              </a:tabLst>
            </a:pPr>
            <a:r>
              <a:rPr lang="de-DE" sz="1600" dirty="0">
                <a:solidFill>
                  <a:srgbClr val="292929"/>
                </a:solidFill>
                <a:latin typeface="Arial" charset="0"/>
              </a:rPr>
              <a:t> </a:t>
            </a: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Сила отрыва</a:t>
            </a:r>
            <a:endParaRPr lang="de-DE" sz="1600" dirty="0">
              <a:solidFill>
                <a:srgbClr val="292929"/>
              </a:solidFill>
              <a:latin typeface="Arial" charset="0"/>
            </a:endParaRPr>
          </a:p>
          <a:p>
            <a:pPr marL="190500" lvl="1">
              <a:lnSpc>
                <a:spcPct val="150000"/>
              </a:lnSpc>
              <a:buFont typeface="Wingdings" pitchFamily="2" charset="2"/>
              <a:buChar char="§"/>
              <a:tabLst>
                <a:tab pos="190500" algn="l"/>
              </a:tabLst>
            </a:pPr>
            <a:r>
              <a:rPr lang="de-DE" sz="1600" dirty="0">
                <a:solidFill>
                  <a:srgbClr val="292929"/>
                </a:solidFill>
                <a:latin typeface="Arial" charset="0"/>
              </a:rPr>
              <a:t> </a:t>
            </a: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ЛДСП</a:t>
            </a:r>
            <a:r>
              <a:rPr lang="de-DE" sz="1600" dirty="0">
                <a:solidFill>
                  <a:srgbClr val="292929"/>
                </a:solidFill>
                <a:latin typeface="Arial" charset="0"/>
              </a:rPr>
              <a:t>			</a:t>
            </a: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 	</a:t>
            </a:r>
            <a:r>
              <a:rPr lang="de-DE" sz="1600" dirty="0" smtClean="0">
                <a:solidFill>
                  <a:srgbClr val="292929"/>
                </a:solidFill>
                <a:latin typeface="Arial" charset="0"/>
              </a:rPr>
              <a:t>: </a:t>
            </a:r>
            <a:r>
              <a:rPr lang="de-DE" sz="1600" dirty="0">
                <a:solidFill>
                  <a:srgbClr val="292929"/>
                </a:solidFill>
                <a:latin typeface="Arial" charset="0"/>
              </a:rPr>
              <a:t>	&gt; 40 </a:t>
            </a:r>
            <a:r>
              <a:rPr lang="de-DE" sz="1600" dirty="0" smtClean="0">
                <a:solidFill>
                  <a:srgbClr val="292929"/>
                </a:solidFill>
                <a:latin typeface="Arial" charset="0"/>
              </a:rPr>
              <a:t>N/</a:t>
            </a: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см</a:t>
            </a:r>
            <a:endParaRPr lang="de-DE" sz="1600" dirty="0">
              <a:solidFill>
                <a:srgbClr val="292929"/>
              </a:solidFill>
              <a:latin typeface="Arial" charset="0"/>
            </a:endParaRPr>
          </a:p>
          <a:p>
            <a:pPr marL="190500" lvl="1">
              <a:lnSpc>
                <a:spcPct val="150000"/>
              </a:lnSpc>
              <a:buFont typeface="Wingdings" pitchFamily="2" charset="2"/>
              <a:buChar char="§"/>
              <a:tabLst>
                <a:tab pos="190500" algn="l"/>
              </a:tabLst>
            </a:pPr>
            <a:r>
              <a:rPr lang="de-DE" sz="1600" dirty="0">
                <a:solidFill>
                  <a:srgbClr val="292929"/>
                </a:solidFill>
                <a:latin typeface="Arial" charset="0"/>
              </a:rPr>
              <a:t> </a:t>
            </a: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МДФ</a:t>
            </a:r>
            <a:r>
              <a:rPr lang="de-DE" sz="1600" dirty="0">
                <a:solidFill>
                  <a:srgbClr val="292929"/>
                </a:solidFill>
                <a:latin typeface="Arial" charset="0"/>
              </a:rPr>
              <a:t>			</a:t>
            </a: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	</a:t>
            </a:r>
            <a:r>
              <a:rPr lang="de-DE" sz="1600" dirty="0" smtClean="0">
                <a:solidFill>
                  <a:srgbClr val="292929"/>
                </a:solidFill>
                <a:latin typeface="Arial" charset="0"/>
              </a:rPr>
              <a:t>:</a:t>
            </a:r>
            <a:r>
              <a:rPr lang="de-DE" sz="1600" dirty="0">
                <a:solidFill>
                  <a:srgbClr val="292929"/>
                </a:solidFill>
                <a:latin typeface="Arial" charset="0"/>
              </a:rPr>
              <a:t>	&gt; 80 </a:t>
            </a:r>
            <a:r>
              <a:rPr lang="de-DE" sz="1600" dirty="0" smtClean="0">
                <a:solidFill>
                  <a:srgbClr val="292929"/>
                </a:solidFill>
                <a:latin typeface="Arial" charset="0"/>
              </a:rPr>
              <a:t>N/</a:t>
            </a: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см</a:t>
            </a:r>
            <a:endParaRPr lang="de-DE" sz="1600" dirty="0">
              <a:solidFill>
                <a:srgbClr val="292929"/>
              </a:solidFill>
              <a:latin typeface="Arial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§"/>
              <a:tabLst>
                <a:tab pos="190500" algn="l"/>
              </a:tabLst>
            </a:pP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 Тест на нагрев    </a:t>
            </a:r>
            <a:r>
              <a:rPr lang="de-DE" sz="1600" dirty="0">
                <a:solidFill>
                  <a:srgbClr val="292929"/>
                </a:solidFill>
                <a:latin typeface="Arial" charset="0"/>
              </a:rPr>
              <a:t>			</a:t>
            </a:r>
            <a:r>
              <a:rPr lang="de-DE" sz="1600" dirty="0" smtClean="0">
                <a:solidFill>
                  <a:srgbClr val="292929"/>
                </a:solidFill>
                <a:latin typeface="Arial" charset="0"/>
              </a:rPr>
              <a:t>:</a:t>
            </a: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	до</a:t>
            </a:r>
            <a:r>
              <a:rPr lang="de-DE" sz="1600" dirty="0" smtClean="0">
                <a:solidFill>
                  <a:srgbClr val="292929"/>
                </a:solidFill>
                <a:latin typeface="Arial" charset="0"/>
              </a:rPr>
              <a:t> </a:t>
            </a:r>
            <a:r>
              <a:rPr lang="de-DE" sz="1600" dirty="0">
                <a:solidFill>
                  <a:srgbClr val="292929"/>
                </a:solidFill>
                <a:latin typeface="Arial" charset="0"/>
              </a:rPr>
              <a:t>140 °C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  <a:tabLst>
                <a:tab pos="190500" algn="l"/>
              </a:tabLst>
            </a:pPr>
            <a:r>
              <a:rPr lang="de-DE" sz="1600" dirty="0">
                <a:solidFill>
                  <a:srgbClr val="292929"/>
                </a:solidFill>
                <a:latin typeface="Arial" charset="0"/>
              </a:rPr>
              <a:t> </a:t>
            </a: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Тест на холод	</a:t>
            </a:r>
            <a:r>
              <a:rPr lang="de-DE" sz="1600" dirty="0">
                <a:solidFill>
                  <a:srgbClr val="292929"/>
                </a:solidFill>
                <a:latin typeface="Arial" charset="0"/>
              </a:rPr>
              <a:t>		:	</a:t>
            </a: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до</a:t>
            </a:r>
            <a:r>
              <a:rPr lang="de-DE" sz="1600" dirty="0" smtClean="0">
                <a:solidFill>
                  <a:srgbClr val="292929"/>
                </a:solidFill>
                <a:latin typeface="Arial" charset="0"/>
              </a:rPr>
              <a:t> </a:t>
            </a:r>
            <a:r>
              <a:rPr lang="de-DE" sz="1600" dirty="0">
                <a:solidFill>
                  <a:srgbClr val="292929"/>
                </a:solidFill>
                <a:latin typeface="Arial" charset="0"/>
              </a:rPr>
              <a:t>- 20°C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  <a:tabLst>
                <a:tab pos="190500" algn="l"/>
              </a:tabLst>
            </a:pPr>
            <a:r>
              <a:rPr lang="de-DE" sz="1600" dirty="0">
                <a:solidFill>
                  <a:srgbClr val="292929"/>
                </a:solidFill>
                <a:latin typeface="Arial" charset="0"/>
              </a:rPr>
              <a:t> </a:t>
            </a:r>
            <a:r>
              <a:rPr lang="ru-RU" sz="1600" dirty="0" err="1" smtClean="0">
                <a:solidFill>
                  <a:srgbClr val="292929"/>
                </a:solidFill>
                <a:latin typeface="Arial" charset="0"/>
              </a:rPr>
              <a:t>Пароустойчивость</a:t>
            </a:r>
            <a:r>
              <a:rPr lang="de-DE" sz="1600" dirty="0">
                <a:solidFill>
                  <a:srgbClr val="292929"/>
                </a:solidFill>
                <a:latin typeface="Arial" charset="0"/>
              </a:rPr>
              <a:t>		:	</a:t>
            </a: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до</a:t>
            </a:r>
            <a:r>
              <a:rPr lang="de-DE" sz="1600" dirty="0" smtClean="0">
                <a:solidFill>
                  <a:srgbClr val="292929"/>
                </a:solidFill>
                <a:latin typeface="Arial" charset="0"/>
              </a:rPr>
              <a:t>150 </a:t>
            </a: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минут</a:t>
            </a:r>
            <a:endParaRPr lang="de-DE" sz="1600" dirty="0">
              <a:solidFill>
                <a:srgbClr val="292929"/>
              </a:solidFill>
              <a:latin typeface="Arial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§"/>
              <a:tabLst>
                <a:tab pos="190500" algn="l"/>
              </a:tabLst>
            </a:pPr>
            <a:r>
              <a:rPr lang="de-DE" sz="1600" dirty="0">
                <a:solidFill>
                  <a:srgbClr val="292929"/>
                </a:solidFill>
                <a:latin typeface="Arial" charset="0"/>
              </a:rPr>
              <a:t> </a:t>
            </a:r>
            <a:r>
              <a:rPr lang="ru-RU" sz="1600" dirty="0" err="1" smtClean="0">
                <a:solidFill>
                  <a:srgbClr val="292929"/>
                </a:solidFill>
                <a:latin typeface="Arial" charset="0"/>
              </a:rPr>
              <a:t>Влагоустойчивость</a:t>
            </a:r>
            <a:r>
              <a:rPr lang="de-DE" sz="1600" dirty="0">
                <a:solidFill>
                  <a:srgbClr val="292929"/>
                </a:solidFill>
                <a:latin typeface="Arial" charset="0"/>
              </a:rPr>
              <a:t>		:	</a:t>
            </a: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до</a:t>
            </a:r>
            <a:r>
              <a:rPr lang="de-DE" sz="1600" dirty="0" smtClean="0">
                <a:solidFill>
                  <a:srgbClr val="292929"/>
                </a:solidFill>
                <a:latin typeface="Arial" charset="0"/>
              </a:rPr>
              <a:t> </a:t>
            </a:r>
            <a:r>
              <a:rPr lang="de-DE" sz="1600" dirty="0">
                <a:solidFill>
                  <a:srgbClr val="292929"/>
                </a:solidFill>
                <a:latin typeface="Arial" charset="0"/>
              </a:rPr>
              <a:t>24 </a:t>
            </a:r>
            <a:r>
              <a:rPr lang="ru-RU" sz="1600" dirty="0" smtClean="0">
                <a:solidFill>
                  <a:srgbClr val="292929"/>
                </a:solidFill>
                <a:latin typeface="Arial" charset="0"/>
              </a:rPr>
              <a:t>часов</a:t>
            </a:r>
            <a:endParaRPr lang="de-DE" sz="1600" dirty="0">
              <a:solidFill>
                <a:srgbClr val="292929"/>
              </a:solidFill>
              <a:latin typeface="Arial" charset="0"/>
            </a:endParaRPr>
          </a:p>
        </p:txBody>
      </p:sp>
      <p:graphicFrame>
        <p:nvGraphicFramePr>
          <p:cNvPr id="180224" name="Object 0"/>
          <p:cNvGraphicFramePr>
            <a:graphicFrameLocks/>
          </p:cNvGraphicFramePr>
          <p:nvPr/>
        </p:nvGraphicFramePr>
        <p:xfrm>
          <a:off x="7473280" y="2348880"/>
          <a:ext cx="1752600" cy="2209800"/>
        </p:xfrm>
        <a:graphic>
          <a:graphicData uri="http://schemas.openxmlformats.org/presentationml/2006/ole">
            <p:oleObj spid="_x0000_s1026" name="Dokument" r:id="rId3" imgW="2622293" imgH="3809899" progId="Word.Document.8">
              <p:embed/>
            </p:oleObj>
          </a:graphicData>
        </a:graphic>
      </p:graphicFrame>
      <p:sp>
        <p:nvSpPr>
          <p:cNvPr id="158750" name="Text Box 30"/>
          <p:cNvSpPr txBox="1">
            <a:spLocks noChangeArrowheads="1"/>
          </p:cNvSpPr>
          <p:nvPr/>
        </p:nvSpPr>
        <p:spPr bwMode="auto">
          <a:xfrm>
            <a:off x="557507" y="1293813"/>
            <a:ext cx="88687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Arial" charset="0"/>
              </a:rPr>
              <a:t>Лазерная технология нанесения кромочных материалов</a:t>
            </a:r>
            <a:endParaRPr lang="de-DE" b="1" dirty="0">
              <a:latin typeface="Arial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976</TotalTime>
  <Words>463</Words>
  <Application>Microsoft Office PowerPoint</Application>
  <PresentationFormat>Лист A4 (210x297 мм)</PresentationFormat>
  <Paragraphs>124</Paragraphs>
  <Slides>21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Standarddesign</vt:lpstr>
      <vt:lpstr>Dokument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Company>Döllken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Kein Folientitel</dc:title>
  <dc:creator>MZD</dc:creator>
  <cp:lastModifiedBy>Alexey</cp:lastModifiedBy>
  <cp:revision>506</cp:revision>
  <cp:lastPrinted>2002-02-28T08:42:35Z</cp:lastPrinted>
  <dcterms:created xsi:type="dcterms:W3CDTF">2001-11-08T09:53:26Z</dcterms:created>
  <dcterms:modified xsi:type="dcterms:W3CDTF">2012-04-26T05:34:50Z</dcterms:modified>
</cp:coreProperties>
</file>